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65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6" r:id="rId4"/>
    <p:sldId id="300" r:id="rId5"/>
    <p:sldId id="346" r:id="rId6"/>
    <p:sldId id="338" r:id="rId7"/>
    <p:sldId id="337" r:id="rId8"/>
    <p:sldId id="342" r:id="rId9"/>
    <p:sldId id="313" r:id="rId10"/>
    <p:sldId id="314" r:id="rId11"/>
    <p:sldId id="297" r:id="rId12"/>
    <p:sldId id="317" r:id="rId13"/>
    <p:sldId id="318" r:id="rId14"/>
    <p:sldId id="303" r:id="rId15"/>
    <p:sldId id="332" r:id="rId16"/>
    <p:sldId id="325" r:id="rId17"/>
    <p:sldId id="329" r:id="rId18"/>
    <p:sldId id="33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Tiago Nobre Exago" initials="TNE" lastIdx="1" clrIdx="2">
    <p:extLst>
      <p:ext uri="{19B8F6BF-5375-455C-9EA6-DF929625EA0E}">
        <p15:presenceInfo xmlns:p15="http://schemas.microsoft.com/office/powerpoint/2012/main" userId="Tiago Nobre Exag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243"/>
    <a:srgbClr val="000000"/>
    <a:srgbClr val="D24726"/>
    <a:srgbClr val="315363"/>
    <a:srgbClr val="3E6D83"/>
    <a:srgbClr val="A4C8AC"/>
    <a:srgbClr val="FFCDCD"/>
    <a:srgbClr val="E14A39"/>
    <a:srgbClr val="3C3F47"/>
    <a:srgbClr val="E07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0239" autoAdjust="0"/>
  </p:normalViewPr>
  <p:slideViewPr>
    <p:cSldViewPr snapToGrid="0">
      <p:cViewPr varScale="1">
        <p:scale>
          <a:sx n="114" d="100"/>
          <a:sy n="114" d="100"/>
        </p:scale>
        <p:origin x="50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v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v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vro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Livro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ago\Desktop\Livro1Tarifa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ago\Desktop\Livro1Tarifa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Liv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'Graph B'!$C$2</c:f>
              <c:strCache>
                <c:ptCount val="1"/>
                <c:pt idx="0">
                  <c:v>Structure Effect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'Graph B'!$A$3:$A$17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'Graph B'!$C$3:$C$17</c:f>
              <c:numCache>
                <c:formatCode>0.00</c:formatCode>
                <c:ptCount val="15"/>
                <c:pt idx="0">
                  <c:v>-142.25234883986585</c:v>
                </c:pt>
                <c:pt idx="1">
                  <c:v>440.00788431297457</c:v>
                </c:pt>
                <c:pt idx="2">
                  <c:v>1269.8775858170186</c:v>
                </c:pt>
                <c:pt idx="3">
                  <c:v>4424.0778535675636</c:v>
                </c:pt>
                <c:pt idx="4">
                  <c:v>4549.5931917860098</c:v>
                </c:pt>
                <c:pt idx="5">
                  <c:v>2019.363580440506</c:v>
                </c:pt>
                <c:pt idx="6">
                  <c:v>3752.0254757726607</c:v>
                </c:pt>
                <c:pt idx="7">
                  <c:v>4894.3838594611334</c:v>
                </c:pt>
                <c:pt idx="8">
                  <c:v>1890.2404201994648</c:v>
                </c:pt>
                <c:pt idx="9">
                  <c:v>-7841.8601838018631</c:v>
                </c:pt>
                <c:pt idx="10">
                  <c:v>3056.2822328152251</c:v>
                </c:pt>
                <c:pt idx="11">
                  <c:v>5604.6690454053596</c:v>
                </c:pt>
                <c:pt idx="12">
                  <c:v>-4186.9421583020385</c:v>
                </c:pt>
                <c:pt idx="13">
                  <c:v>1652.8870982582698</c:v>
                </c:pt>
                <c:pt idx="14">
                  <c:v>1377.1704835063556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4E-4ED3-B791-A0F1F95C02AC}"/>
            </c:ext>
          </c:extLst>
        </c:ser>
        <c:ser>
          <c:idx val="1"/>
          <c:order val="1"/>
          <c:tx>
            <c:strRef>
              <c:f>'Graph B'!$D$2</c:f>
              <c:strCache>
                <c:ptCount val="1"/>
                <c:pt idx="0">
                  <c:v>Competitiveness Effect</c:v>
                </c:pt>
              </c:strCache>
            </c:strRef>
          </c:tx>
          <c:spPr>
            <a:ln w="1270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'Graph B'!$A$3:$A$17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'Graph B'!$D$3:$D$17</c:f>
              <c:numCache>
                <c:formatCode>0.00</c:formatCode>
                <c:ptCount val="15"/>
                <c:pt idx="0">
                  <c:v>-609.75680973013652</c:v>
                </c:pt>
                <c:pt idx="1">
                  <c:v>-708.49765601297406</c:v>
                </c:pt>
                <c:pt idx="2">
                  <c:v>106.19881160298009</c:v>
                </c:pt>
                <c:pt idx="3">
                  <c:v>301.26635211243064</c:v>
                </c:pt>
                <c:pt idx="4">
                  <c:v>-908.09567699601803</c:v>
                </c:pt>
                <c:pt idx="5">
                  <c:v>-3073.7280519605038</c:v>
                </c:pt>
                <c:pt idx="6">
                  <c:v>-510.92770691266793</c:v>
                </c:pt>
                <c:pt idx="7">
                  <c:v>-590.68745794112851</c:v>
                </c:pt>
                <c:pt idx="8">
                  <c:v>-406.25502907946202</c:v>
                </c:pt>
                <c:pt idx="9">
                  <c:v>1105.4451110218611</c:v>
                </c:pt>
                <c:pt idx="10">
                  <c:v>696.49392025477459</c:v>
                </c:pt>
                <c:pt idx="11">
                  <c:v>1828.7503991946405</c:v>
                </c:pt>
                <c:pt idx="12">
                  <c:v>987.75181482204732</c:v>
                </c:pt>
                <c:pt idx="13">
                  <c:v>1342.9108524917315</c:v>
                </c:pt>
                <c:pt idx="14">
                  <c:v>-626.19355465635954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4E-4ED3-B791-A0F1F95C02AC}"/>
            </c:ext>
          </c:extLst>
        </c:ser>
        <c:ser>
          <c:idx val="2"/>
          <c:order val="2"/>
          <c:tx>
            <c:strRef>
              <c:f>'Graph B'!$E$2</c:f>
              <c:strCache>
                <c:ptCount val="1"/>
                <c:pt idx="0">
                  <c:v>Exports Value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'Graph B'!$A$3:$A$17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'Graph B'!$E$3:$E$17</c:f>
              <c:numCache>
                <c:formatCode>General</c:formatCode>
                <c:ptCount val="15"/>
                <c:pt idx="0">
                  <c:v>19405.986011849971</c:v>
                </c:pt>
                <c:pt idx="1">
                  <c:v>19137.49624014998</c:v>
                </c:pt>
                <c:pt idx="2">
                  <c:v>20513.572637569956</c:v>
                </c:pt>
                <c:pt idx="3">
                  <c:v>25238.916843249975</c:v>
                </c:pt>
                <c:pt idx="4">
                  <c:v>28880.414358039907</c:v>
                </c:pt>
                <c:pt idx="5">
                  <c:v>27826.04988651997</c:v>
                </c:pt>
                <c:pt idx="6">
                  <c:v>31067.147655379922</c:v>
                </c:pt>
                <c:pt idx="7">
                  <c:v>35370.844056900074</c:v>
                </c:pt>
                <c:pt idx="8">
                  <c:v>36854.829448019955</c:v>
                </c:pt>
                <c:pt idx="9">
                  <c:v>30118.414375239958</c:v>
                </c:pt>
                <c:pt idx="10">
                  <c:v>33871.190528309991</c:v>
                </c:pt>
                <c:pt idx="11">
                  <c:v>41304.609972909944</c:v>
                </c:pt>
                <c:pt idx="12">
                  <c:v>38105.419629430013</c:v>
                </c:pt>
                <c:pt idx="13">
                  <c:v>41101.217580179968</c:v>
                </c:pt>
                <c:pt idx="14">
                  <c:v>41852.194509029992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4E-4ED3-B791-A0F1F95C0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532096"/>
        <c:axId val="176542080"/>
      </c:lineChart>
      <c:catAx>
        <c:axId val="17653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76542080"/>
        <c:crosses val="autoZero"/>
        <c:auto val="1"/>
        <c:lblAlgn val="ctr"/>
        <c:lblOffset val="100"/>
        <c:noMultiLvlLbl val="0"/>
      </c:catAx>
      <c:valAx>
        <c:axId val="17654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7653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5416333827837"/>
          <c:y val="0.90854537156157633"/>
          <c:w val="0.79265576857240672"/>
          <c:h val="7.394277346416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594425727340972E-2"/>
          <c:y val="6.3224658906756201E-2"/>
          <c:w val="0.90417430347659256"/>
          <c:h val="0.7554637358949620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Folha3!$B$15</c:f>
              <c:strCache>
                <c:ptCount val="1"/>
                <c:pt idx="0">
                  <c:v>Efeito de Escala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Folha3!$C$13:$H$13</c:f>
              <c:strCache>
                <c:ptCount val="6"/>
                <c:pt idx="0">
                  <c:v>Indonésia</c:v>
                </c:pt>
                <c:pt idx="1">
                  <c:v>Malásia</c:v>
                </c:pt>
                <c:pt idx="2">
                  <c:v>Filipinas</c:v>
                </c:pt>
                <c:pt idx="3">
                  <c:v>Singapura</c:v>
                </c:pt>
                <c:pt idx="4">
                  <c:v>Tailândia</c:v>
                </c:pt>
                <c:pt idx="5">
                  <c:v>Vietname</c:v>
                </c:pt>
              </c:strCache>
            </c:strRef>
          </c:cat>
          <c:val>
            <c:numRef>
              <c:f>Folha3!$C$15:$H$15</c:f>
              <c:numCache>
                <c:formatCode>0.00%</c:formatCode>
                <c:ptCount val="6"/>
                <c:pt idx="0">
                  <c:v>-0.15759999999999999</c:v>
                </c:pt>
                <c:pt idx="1">
                  <c:v>-0.21129999999999999</c:v>
                </c:pt>
                <c:pt idx="2">
                  <c:v>-6.9400000000000003E-2</c:v>
                </c:pt>
                <c:pt idx="3">
                  <c:v>-0.12809999999999999</c:v>
                </c:pt>
                <c:pt idx="4">
                  <c:v>-0.17649999999999999</c:v>
                </c:pt>
                <c:pt idx="5">
                  <c:v>-9.4299999999999995E-2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8-4659-B42A-54E81F4BFF72}"/>
            </c:ext>
          </c:extLst>
        </c:ser>
        <c:ser>
          <c:idx val="2"/>
          <c:order val="2"/>
          <c:tx>
            <c:strRef>
              <c:f>Folha3!$B$16</c:f>
              <c:strCache>
                <c:ptCount val="1"/>
                <c:pt idx="0">
                  <c:v>Efeito de Produto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Folha3!$C$13:$H$13</c:f>
              <c:strCache>
                <c:ptCount val="6"/>
                <c:pt idx="0">
                  <c:v>Indonésia</c:v>
                </c:pt>
                <c:pt idx="1">
                  <c:v>Malásia</c:v>
                </c:pt>
                <c:pt idx="2">
                  <c:v>Filipinas</c:v>
                </c:pt>
                <c:pt idx="3">
                  <c:v>Singapura</c:v>
                </c:pt>
                <c:pt idx="4">
                  <c:v>Tailândia</c:v>
                </c:pt>
                <c:pt idx="5">
                  <c:v>Vietname</c:v>
                </c:pt>
              </c:strCache>
            </c:strRef>
          </c:cat>
          <c:val>
            <c:numRef>
              <c:f>Folha3!$C$16:$H$16</c:f>
              <c:numCache>
                <c:formatCode>0.00%</c:formatCode>
                <c:ptCount val="6"/>
                <c:pt idx="0">
                  <c:v>9.6500000000000002E-2</c:v>
                </c:pt>
                <c:pt idx="1">
                  <c:v>0.1084</c:v>
                </c:pt>
                <c:pt idx="2">
                  <c:v>3.6400000000000002E-2</c:v>
                </c:pt>
                <c:pt idx="3">
                  <c:v>3.5299999999999998E-2</c:v>
                </c:pt>
                <c:pt idx="4">
                  <c:v>0.1129</c:v>
                </c:pt>
                <c:pt idx="5">
                  <c:v>0.1696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8-4659-B42A-54E81F4BFF72}"/>
            </c:ext>
          </c:extLst>
        </c:ser>
        <c:ser>
          <c:idx val="3"/>
          <c:order val="3"/>
          <c:tx>
            <c:strRef>
              <c:f>Folha3!$B$17</c:f>
              <c:strCache>
                <c:ptCount val="1"/>
                <c:pt idx="0">
                  <c:v>Efeito de Mercado</c:v>
                </c:pt>
              </c:strCache>
            </c:strRef>
          </c:tx>
          <c:spPr>
            <a:solidFill>
              <a:srgbClr val="FF2929"/>
            </a:solidFill>
            <a:ln>
              <a:noFill/>
            </a:ln>
            <a:effectLst/>
          </c:spPr>
          <c:invertIfNegative val="0"/>
          <c:cat>
            <c:strRef>
              <c:f>Folha3!$C$13:$H$13</c:f>
              <c:strCache>
                <c:ptCount val="6"/>
                <c:pt idx="0">
                  <c:v>Indonésia</c:v>
                </c:pt>
                <c:pt idx="1">
                  <c:v>Malásia</c:v>
                </c:pt>
                <c:pt idx="2">
                  <c:v>Filipinas</c:v>
                </c:pt>
                <c:pt idx="3">
                  <c:v>Singapura</c:v>
                </c:pt>
                <c:pt idx="4">
                  <c:v>Tailândia</c:v>
                </c:pt>
                <c:pt idx="5">
                  <c:v>Vietname</c:v>
                </c:pt>
              </c:strCache>
            </c:strRef>
          </c:cat>
          <c:val>
            <c:numRef>
              <c:f>Folha3!$C$17:$H$17</c:f>
              <c:numCache>
                <c:formatCode>0.00%</c:formatCode>
                <c:ptCount val="6"/>
                <c:pt idx="0">
                  <c:v>2.2599999999999999E-2</c:v>
                </c:pt>
                <c:pt idx="1">
                  <c:v>5.6599999999999998E-2</c:v>
                </c:pt>
                <c:pt idx="2">
                  <c:v>2.6200000000000001E-2</c:v>
                </c:pt>
                <c:pt idx="3">
                  <c:v>3.2899999999999999E-2</c:v>
                </c:pt>
                <c:pt idx="4">
                  <c:v>-8.9999999999999998E-4</c:v>
                </c:pt>
                <c:pt idx="5">
                  <c:v>1.32E-2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E8-4659-B42A-54E81F4BFF72}"/>
            </c:ext>
          </c:extLst>
        </c:ser>
        <c:ser>
          <c:idx val="4"/>
          <c:order val="4"/>
          <c:tx>
            <c:strRef>
              <c:f>Folha3!$B$18</c:f>
              <c:strCache>
                <c:ptCount val="1"/>
                <c:pt idx="0">
                  <c:v>Efeito de Competitividade</c:v>
                </c:pt>
              </c:strCache>
            </c:strRef>
          </c:tx>
          <c:spPr>
            <a:solidFill>
              <a:srgbClr val="F6C614"/>
            </a:solidFill>
            <a:ln w="25400">
              <a:noFill/>
            </a:ln>
            <a:effectLst/>
          </c:spPr>
          <c:invertIfNegative val="0"/>
          <c:cat>
            <c:strRef>
              <c:f>Folha3!$C$13:$H$13</c:f>
              <c:strCache>
                <c:ptCount val="6"/>
                <c:pt idx="0">
                  <c:v>Indonésia</c:v>
                </c:pt>
                <c:pt idx="1">
                  <c:v>Malásia</c:v>
                </c:pt>
                <c:pt idx="2">
                  <c:v>Filipinas</c:v>
                </c:pt>
                <c:pt idx="3">
                  <c:v>Singapura</c:v>
                </c:pt>
                <c:pt idx="4">
                  <c:v>Tailândia</c:v>
                </c:pt>
                <c:pt idx="5">
                  <c:v>Vietname</c:v>
                </c:pt>
              </c:strCache>
            </c:strRef>
          </c:cat>
          <c:val>
            <c:numRef>
              <c:f>Folha3!$C$18:$H$18</c:f>
              <c:numCache>
                <c:formatCode>0.00%</c:formatCode>
                <c:ptCount val="6"/>
                <c:pt idx="0">
                  <c:v>-3.2099999999999997E-2</c:v>
                </c:pt>
                <c:pt idx="1">
                  <c:v>0.3785</c:v>
                </c:pt>
                <c:pt idx="2">
                  <c:v>1.9300000000000001E-2</c:v>
                </c:pt>
                <c:pt idx="3">
                  <c:v>0.20669999999999999</c:v>
                </c:pt>
                <c:pt idx="4">
                  <c:v>0.1323</c:v>
                </c:pt>
                <c:pt idx="5">
                  <c:v>2.3509000000000002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E8-4659-B42A-54E81F4BF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003336"/>
        <c:axId val="362008256"/>
      </c:barChart>
      <c:lineChart>
        <c:grouping val="standard"/>
        <c:varyColors val="0"/>
        <c:ser>
          <c:idx val="0"/>
          <c:order val="0"/>
          <c:tx>
            <c:strRef>
              <c:f>Folha3!$B$14</c:f>
              <c:strCache>
                <c:ptCount val="1"/>
                <c:pt idx="0">
                  <c:v>Efeito Total</c:v>
                </c:pt>
              </c:strCache>
            </c:strRef>
          </c:tx>
          <c:spPr>
            <a:ln w="28575" cap="rnd">
              <a:solidFill>
                <a:srgbClr val="315363"/>
              </a:solidFill>
              <a:prstDash val="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315363"/>
              </a:solidFill>
              <a:ln w="9525">
                <a:solidFill>
                  <a:srgbClr val="315363"/>
                </a:solidFill>
                <a:prstDash val="dash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Folha3!$C$13:$H$13</c:f>
              <c:strCache>
                <c:ptCount val="6"/>
                <c:pt idx="0">
                  <c:v>Indonésia</c:v>
                </c:pt>
                <c:pt idx="1">
                  <c:v>Malásia</c:v>
                </c:pt>
                <c:pt idx="2">
                  <c:v>Filipinas</c:v>
                </c:pt>
                <c:pt idx="3">
                  <c:v>Singapura</c:v>
                </c:pt>
                <c:pt idx="4">
                  <c:v>Tailândia</c:v>
                </c:pt>
                <c:pt idx="5">
                  <c:v>Vietname</c:v>
                </c:pt>
              </c:strCache>
            </c:strRef>
          </c:cat>
          <c:val>
            <c:numRef>
              <c:f>Folha3!$C$14:$H$14</c:f>
              <c:numCache>
                <c:formatCode>0.00%</c:formatCode>
                <c:ptCount val="6"/>
                <c:pt idx="0">
                  <c:v>-7.0599999999999996E-2</c:v>
                </c:pt>
                <c:pt idx="1">
                  <c:v>0.33210000000000001</c:v>
                </c:pt>
                <c:pt idx="2">
                  <c:v>1.2500000000000001E-2</c:v>
                </c:pt>
                <c:pt idx="3">
                  <c:v>0.14680000000000001</c:v>
                </c:pt>
                <c:pt idx="4">
                  <c:v>6.7699999999999996E-2</c:v>
                </c:pt>
                <c:pt idx="5">
                  <c:v>2.4394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4E8-4659-B42A-54E81F4BF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003336"/>
        <c:axId val="362008256"/>
      </c:lineChart>
      <c:catAx>
        <c:axId val="36200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62008256"/>
        <c:crosses val="autoZero"/>
        <c:auto val="1"/>
        <c:lblAlgn val="ctr"/>
        <c:lblOffset val="100"/>
        <c:noMultiLvlLbl val="0"/>
      </c:catAx>
      <c:valAx>
        <c:axId val="36200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6200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107922125993244"/>
          <c:w val="1"/>
          <c:h val="9.26641371446126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Folha1!$I$4</c:f>
              <c:strCache>
                <c:ptCount val="1"/>
                <c:pt idx="0">
                  <c:v>Efeito de Estrutura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Folha1!$J$1:$L$1</c:f>
              <c:strCache>
                <c:ptCount val="3"/>
                <c:pt idx="0">
                  <c:v>Fraco</c:v>
                </c:pt>
                <c:pt idx="1">
                  <c:v>Médio</c:v>
                </c:pt>
                <c:pt idx="2">
                  <c:v>Alto</c:v>
                </c:pt>
              </c:strCache>
            </c:strRef>
          </c:cat>
          <c:val>
            <c:numRef>
              <c:f>Folha1!$J$4:$L$4</c:f>
              <c:numCache>
                <c:formatCode>0.00%</c:formatCode>
                <c:ptCount val="3"/>
                <c:pt idx="0">
                  <c:v>0.1173</c:v>
                </c:pt>
                <c:pt idx="1">
                  <c:v>-9.8299999999999998E-2</c:v>
                </c:pt>
                <c:pt idx="2">
                  <c:v>-8.1500000000000003E-2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6-4CF2-A4DD-97C0C1FF5543}"/>
            </c:ext>
          </c:extLst>
        </c:ser>
        <c:ser>
          <c:idx val="3"/>
          <c:order val="3"/>
          <c:tx>
            <c:strRef>
              <c:f>Folha1!$I$5</c:f>
              <c:strCache>
                <c:ptCount val="1"/>
                <c:pt idx="0">
                  <c:v>Efeito de Competitividade</c:v>
                </c:pt>
              </c:strCache>
            </c:strRef>
          </c:tx>
          <c:spPr>
            <a:solidFill>
              <a:srgbClr val="F6C614"/>
            </a:solidFill>
            <a:ln>
              <a:noFill/>
            </a:ln>
            <a:effectLst/>
          </c:spPr>
          <c:invertIfNegative val="0"/>
          <c:cat>
            <c:strRef>
              <c:f>Folha1!$J$1:$L$1</c:f>
              <c:strCache>
                <c:ptCount val="3"/>
                <c:pt idx="0">
                  <c:v>Fraco</c:v>
                </c:pt>
                <c:pt idx="1">
                  <c:v>Médio</c:v>
                </c:pt>
                <c:pt idx="2">
                  <c:v>Alto</c:v>
                </c:pt>
              </c:strCache>
            </c:strRef>
          </c:cat>
          <c:val>
            <c:numRef>
              <c:f>Folha1!$J$5:$L$5</c:f>
              <c:numCache>
                <c:formatCode>0.00%</c:formatCode>
                <c:ptCount val="3"/>
                <c:pt idx="0">
                  <c:v>0.10249999999999999</c:v>
                </c:pt>
                <c:pt idx="1">
                  <c:v>0.30349999999999999</c:v>
                </c:pt>
                <c:pt idx="2">
                  <c:v>0.52780000000000005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56-4CF2-A4DD-97C0C1FF5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003336"/>
        <c:axId val="362008256"/>
      </c:barChart>
      <c:lineChart>
        <c:grouping val="standard"/>
        <c:varyColors val="0"/>
        <c:ser>
          <c:idx val="1"/>
          <c:order val="1"/>
          <c:tx>
            <c:strRef>
              <c:f>Folha1!$I$3</c:f>
              <c:strCache>
                <c:ptCount val="1"/>
                <c:pt idx="0">
                  <c:v>Efeito Total</c:v>
                </c:pt>
              </c:strCache>
            </c:strRef>
          </c:tx>
          <c:spPr>
            <a:ln w="28575" cap="rnd">
              <a:solidFill>
                <a:srgbClr val="315363"/>
              </a:solidFill>
              <a:prstDash val="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315363"/>
              </a:solidFill>
              <a:ln w="28575">
                <a:solidFill>
                  <a:srgbClr val="315363"/>
                </a:solidFill>
                <a:prstDash val="dash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Folha1!$J$1:$L$1</c:f>
              <c:strCache>
                <c:ptCount val="3"/>
                <c:pt idx="0">
                  <c:v>Fraco</c:v>
                </c:pt>
                <c:pt idx="1">
                  <c:v>Médio</c:v>
                </c:pt>
                <c:pt idx="2">
                  <c:v>Alto</c:v>
                </c:pt>
              </c:strCache>
            </c:strRef>
          </c:cat>
          <c:val>
            <c:numRef>
              <c:f>Folha1!$J$3:$L$3</c:f>
              <c:numCache>
                <c:formatCode>0.00%</c:formatCode>
                <c:ptCount val="3"/>
                <c:pt idx="0">
                  <c:v>0.2198</c:v>
                </c:pt>
                <c:pt idx="1">
                  <c:v>0.2051</c:v>
                </c:pt>
                <c:pt idx="2">
                  <c:v>0.44629999999999997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56-4CF2-A4DD-97C0C1FF5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003336"/>
        <c:axId val="362008256"/>
      </c:lineChart>
      <c:scatterChart>
        <c:scatterStyle val="lineMarker"/>
        <c:varyColors val="0"/>
        <c:ser>
          <c:idx val="0"/>
          <c:order val="0"/>
          <c:tx>
            <c:strRef>
              <c:f>Folha1!$I$2</c:f>
              <c:strCache>
                <c:ptCount val="1"/>
                <c:pt idx="0">
                  <c:v>Variação da quota de mercado 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tar"/>
            <c:size val="6"/>
            <c:spPr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Folha1!$J$1:$L$1</c:f>
              <c:strCache>
                <c:ptCount val="3"/>
                <c:pt idx="0">
                  <c:v>Fraco</c:v>
                </c:pt>
                <c:pt idx="1">
                  <c:v>Médio</c:v>
                </c:pt>
                <c:pt idx="2">
                  <c:v>Alto</c:v>
                </c:pt>
              </c:strCache>
            </c:strRef>
          </c:xVal>
          <c:yVal>
            <c:numRef>
              <c:f>Folha1!$J$2:$L$2</c:f>
              <c:numCache>
                <c:formatCode>0.00%</c:formatCode>
                <c:ptCount val="3"/>
                <c:pt idx="0">
                  <c:v>6.3E-3</c:v>
                </c:pt>
                <c:pt idx="1">
                  <c:v>3.0000000000000001E-3</c:v>
                </c:pt>
                <c:pt idx="2">
                  <c:v>1.6899999999999998E-2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256-4CF2-A4DD-97C0C1FF5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003336"/>
        <c:axId val="362008256"/>
      </c:scatterChart>
      <c:catAx>
        <c:axId val="36200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62008256"/>
        <c:crosses val="autoZero"/>
        <c:auto val="1"/>
        <c:lblAlgn val="ctr"/>
        <c:lblOffset val="100"/>
        <c:noMultiLvlLbl val="0"/>
      </c:catAx>
      <c:valAx>
        <c:axId val="36200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6200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'Folha1 (2)'!$I$4</c:f>
              <c:strCache>
                <c:ptCount val="1"/>
                <c:pt idx="0">
                  <c:v>Efeito de Estrutura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'Folha1 (2)'!$J$1:$N$1</c:f>
              <c:strCache>
                <c:ptCount val="5"/>
                <c:pt idx="0">
                  <c:v>Recursos Naturais</c:v>
                </c:pt>
                <c:pt idx="1">
                  <c:v>Custos de Trabalho</c:v>
                </c:pt>
                <c:pt idx="2">
                  <c:v>Economias de Escala</c:v>
                </c:pt>
                <c:pt idx="3">
                  <c:v>Diferen. do Produto</c:v>
                </c:pt>
                <c:pt idx="4">
                  <c:v>I&amp;D</c:v>
                </c:pt>
              </c:strCache>
            </c:strRef>
          </c:cat>
          <c:val>
            <c:numRef>
              <c:f>'Folha1 (2)'!$J$4:$N$4</c:f>
              <c:numCache>
                <c:formatCode>0.00%</c:formatCode>
                <c:ptCount val="5"/>
                <c:pt idx="0">
                  <c:v>7.9899999999999999E-2</c:v>
                </c:pt>
                <c:pt idx="1">
                  <c:v>0.13950000000000001</c:v>
                </c:pt>
                <c:pt idx="2">
                  <c:v>-8.6199999999999999E-2</c:v>
                </c:pt>
                <c:pt idx="3">
                  <c:v>7.7700000000000005E-2</c:v>
                </c:pt>
                <c:pt idx="4">
                  <c:v>-0.11459999999999999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C-46C3-AF87-FD647D0B90E1}"/>
            </c:ext>
          </c:extLst>
        </c:ser>
        <c:ser>
          <c:idx val="3"/>
          <c:order val="3"/>
          <c:tx>
            <c:strRef>
              <c:f>'Folha1 (2)'!$I$5</c:f>
              <c:strCache>
                <c:ptCount val="1"/>
                <c:pt idx="0">
                  <c:v>Efeito de Competitividade</c:v>
                </c:pt>
              </c:strCache>
            </c:strRef>
          </c:tx>
          <c:spPr>
            <a:solidFill>
              <a:srgbClr val="F6C614"/>
            </a:solidFill>
            <a:ln>
              <a:noFill/>
            </a:ln>
            <a:effectLst/>
          </c:spPr>
          <c:invertIfNegative val="0"/>
          <c:cat>
            <c:strRef>
              <c:f>'Folha1 (2)'!$J$1:$N$1</c:f>
              <c:strCache>
                <c:ptCount val="5"/>
                <c:pt idx="0">
                  <c:v>Recursos Naturais</c:v>
                </c:pt>
                <c:pt idx="1">
                  <c:v>Custos de Trabalho</c:v>
                </c:pt>
                <c:pt idx="2">
                  <c:v>Economias de Escala</c:v>
                </c:pt>
                <c:pt idx="3">
                  <c:v>Diferen. do Produto</c:v>
                </c:pt>
                <c:pt idx="4">
                  <c:v>I&amp;D</c:v>
                </c:pt>
              </c:strCache>
            </c:strRef>
          </c:cat>
          <c:val>
            <c:numRef>
              <c:f>'Folha1 (2)'!$J$5:$N$5</c:f>
              <c:numCache>
                <c:formatCode>0.00%</c:formatCode>
                <c:ptCount val="5"/>
                <c:pt idx="0">
                  <c:v>2.8199999999999999E-2</c:v>
                </c:pt>
                <c:pt idx="1">
                  <c:v>0.1095</c:v>
                </c:pt>
                <c:pt idx="2">
                  <c:v>0.4531</c:v>
                </c:pt>
                <c:pt idx="3">
                  <c:v>0.34860000000000002</c:v>
                </c:pt>
                <c:pt idx="4">
                  <c:v>0.53849999999999998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3C-46C3-AF87-FD647D0B9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003336"/>
        <c:axId val="362008256"/>
      </c:barChart>
      <c:lineChart>
        <c:grouping val="standard"/>
        <c:varyColors val="0"/>
        <c:ser>
          <c:idx val="1"/>
          <c:order val="1"/>
          <c:tx>
            <c:strRef>
              <c:f>'Folha1 (2)'!$I$3</c:f>
              <c:strCache>
                <c:ptCount val="1"/>
                <c:pt idx="0">
                  <c:v>Efeito Total</c:v>
                </c:pt>
              </c:strCache>
            </c:strRef>
          </c:tx>
          <c:spPr>
            <a:ln w="28575" cap="rnd">
              <a:solidFill>
                <a:srgbClr val="315363"/>
              </a:solidFill>
              <a:prstDash val="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315363"/>
              </a:solidFill>
              <a:ln w="9525">
                <a:solidFill>
                  <a:srgbClr val="315363"/>
                </a:solidFill>
                <a:prstDash val="dash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'Folha1 (2)'!$J$1:$N$1</c:f>
              <c:strCache>
                <c:ptCount val="5"/>
                <c:pt idx="0">
                  <c:v>Recursos Naturais</c:v>
                </c:pt>
                <c:pt idx="1">
                  <c:v>Custos de Trabalho</c:v>
                </c:pt>
                <c:pt idx="2">
                  <c:v>Economias de Escala</c:v>
                </c:pt>
                <c:pt idx="3">
                  <c:v>Diferen. do Produto</c:v>
                </c:pt>
                <c:pt idx="4">
                  <c:v>I&amp;D</c:v>
                </c:pt>
              </c:strCache>
            </c:strRef>
          </c:cat>
          <c:val>
            <c:numRef>
              <c:f>'Folha1 (2)'!$J$3:$N$3</c:f>
              <c:numCache>
                <c:formatCode>0.00%</c:formatCode>
                <c:ptCount val="5"/>
                <c:pt idx="0">
                  <c:v>0.1081</c:v>
                </c:pt>
                <c:pt idx="1">
                  <c:v>0.249</c:v>
                </c:pt>
                <c:pt idx="2">
                  <c:v>0.3669</c:v>
                </c:pt>
                <c:pt idx="3">
                  <c:v>0.4264</c:v>
                </c:pt>
                <c:pt idx="4">
                  <c:v>0.4239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3C-46C3-AF87-FD647D0B9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003336"/>
        <c:axId val="362008256"/>
      </c:lineChart>
      <c:scatterChart>
        <c:scatterStyle val="lineMarker"/>
        <c:varyColors val="0"/>
        <c:ser>
          <c:idx val="0"/>
          <c:order val="0"/>
          <c:tx>
            <c:strRef>
              <c:f>'Folha1 (2)'!$I$2</c:f>
              <c:strCache>
                <c:ptCount val="1"/>
                <c:pt idx="0">
                  <c:v>Variação da quota de mercado 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tar"/>
            <c:size val="5"/>
            <c:spPr>
              <a:noFill/>
              <a:ln w="9525">
                <a:solidFill>
                  <a:srgbClr val="40404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'Folha1 (2)'!$J$1:$N$1</c:f>
              <c:strCache>
                <c:ptCount val="5"/>
                <c:pt idx="0">
                  <c:v>Recursos Naturais</c:v>
                </c:pt>
                <c:pt idx="1">
                  <c:v>Custos de Trabalho</c:v>
                </c:pt>
                <c:pt idx="2">
                  <c:v>Economias de Escala</c:v>
                </c:pt>
                <c:pt idx="3">
                  <c:v>Diferen. do Produto</c:v>
                </c:pt>
                <c:pt idx="4">
                  <c:v>I&amp;D</c:v>
                </c:pt>
              </c:strCache>
            </c:strRef>
          </c:xVal>
          <c:yVal>
            <c:numRef>
              <c:f>'Folha1 (2)'!$J$2:$N$2</c:f>
              <c:numCache>
                <c:formatCode>0.00%</c:formatCode>
                <c:ptCount val="5"/>
                <c:pt idx="0">
                  <c:v>3.3E-3</c:v>
                </c:pt>
                <c:pt idx="1">
                  <c:v>8.8000000000000005E-3</c:v>
                </c:pt>
                <c:pt idx="2">
                  <c:v>3.2000000000000002E-3</c:v>
                </c:pt>
                <c:pt idx="3">
                  <c:v>6.1999999999999998E-3</c:v>
                </c:pt>
                <c:pt idx="4">
                  <c:v>1.9300000000000001E-2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13C-46C3-AF87-FD647D0B9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003336"/>
        <c:axId val="362008256"/>
      </c:scatterChart>
      <c:catAx>
        <c:axId val="36200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62008256"/>
        <c:crosses val="autoZero"/>
        <c:auto val="1"/>
        <c:lblAlgn val="ctr"/>
        <c:lblOffset val="100"/>
        <c:noMultiLvlLbl val="0"/>
      </c:catAx>
      <c:valAx>
        <c:axId val="36200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6200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39803058172581"/>
          <c:y val="5.5114543320078653E-2"/>
          <c:w val="0.49194408230213382"/>
          <c:h val="0.87997642361129758"/>
        </c:manualLayout>
      </c:layout>
      <c:radarChart>
        <c:radarStyle val="marker"/>
        <c:varyColors val="0"/>
        <c:ser>
          <c:idx val="0"/>
          <c:order val="0"/>
          <c:tx>
            <c:strRef>
              <c:f>Folha4!$E$5</c:f>
              <c:strCache>
                <c:ptCount val="1"/>
                <c:pt idx="0">
                  <c:v>IOG &lt;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Folha4!$F$4:$K$4</c:f>
              <c:strCache>
                <c:ptCount val="6"/>
                <c:pt idx="0">
                  <c:v>Indonésia</c:v>
                </c:pt>
                <c:pt idx="1">
                  <c:v>Malásia</c:v>
                </c:pt>
                <c:pt idx="2">
                  <c:v>Filipinas</c:v>
                </c:pt>
                <c:pt idx="3">
                  <c:v>Singapura</c:v>
                </c:pt>
                <c:pt idx="4">
                  <c:v>Tailândia</c:v>
                </c:pt>
                <c:pt idx="5">
                  <c:v>Vietname</c:v>
                </c:pt>
              </c:strCache>
            </c:strRef>
          </c:cat>
          <c:val>
            <c:numRef>
              <c:f>Folha4!$F$5:$K$5</c:f>
              <c:numCache>
                <c:formatCode>General</c:formatCode>
                <c:ptCount val="6"/>
                <c:pt idx="0">
                  <c:v>61</c:v>
                </c:pt>
                <c:pt idx="1">
                  <c:v>66</c:v>
                </c:pt>
                <c:pt idx="2">
                  <c:v>65</c:v>
                </c:pt>
                <c:pt idx="3">
                  <c:v>67</c:v>
                </c:pt>
                <c:pt idx="4">
                  <c:v>68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5-4962-9F7A-66FA0F2DE4F3}"/>
            </c:ext>
          </c:extLst>
        </c:ser>
        <c:ser>
          <c:idx val="1"/>
          <c:order val="1"/>
          <c:tx>
            <c:strRef>
              <c:f>Folha4!$E$6</c:f>
              <c:strCache>
                <c:ptCount val="1"/>
                <c:pt idx="0">
                  <c:v>ICC &gt;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Folha4!$F$4:$K$4</c:f>
              <c:strCache>
                <c:ptCount val="6"/>
                <c:pt idx="0">
                  <c:v>Indonésia</c:v>
                </c:pt>
                <c:pt idx="1">
                  <c:v>Malásia</c:v>
                </c:pt>
                <c:pt idx="2">
                  <c:v>Filipinas</c:v>
                </c:pt>
                <c:pt idx="3">
                  <c:v>Singapura</c:v>
                </c:pt>
                <c:pt idx="4">
                  <c:v>Tailândia</c:v>
                </c:pt>
                <c:pt idx="5">
                  <c:v>Vietname</c:v>
                </c:pt>
              </c:strCache>
            </c:strRef>
          </c:cat>
          <c:val>
            <c:numRef>
              <c:f>Folha4!$F$6:$K$6</c:f>
              <c:numCache>
                <c:formatCode>General</c:formatCode>
                <c:ptCount val="6"/>
                <c:pt idx="0">
                  <c:v>21</c:v>
                </c:pt>
                <c:pt idx="1">
                  <c:v>16</c:v>
                </c:pt>
                <c:pt idx="2">
                  <c:v>13</c:v>
                </c:pt>
                <c:pt idx="3">
                  <c:v>13</c:v>
                </c:pt>
                <c:pt idx="4">
                  <c:v>28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5-4962-9F7A-66FA0F2DE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814360"/>
        <c:axId val="423809112"/>
      </c:radarChart>
      <c:catAx>
        <c:axId val="42381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23809112"/>
        <c:crosses val="autoZero"/>
        <c:auto val="1"/>
        <c:lblAlgn val="ctr"/>
        <c:lblOffset val="100"/>
        <c:noMultiLvlLbl val="0"/>
      </c:catAx>
      <c:valAx>
        <c:axId val="423809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high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23814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5.8146256147993666E-2"/>
          <c:y val="0.43333316477873474"/>
          <c:w val="0.13032058274452621"/>
          <c:h val="0.13333342965024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Folha1!$D$3</c:f>
              <c:strCache>
                <c:ptCount val="1"/>
                <c:pt idx="0">
                  <c:v>Indonésia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yVal>
            <c:numRef>
              <c:f>Folha1!$D$4:$D$31</c:f>
              <c:numCache>
                <c:formatCode>0.00%</c:formatCode>
                <c:ptCount val="28"/>
                <c:pt idx="0" formatCode="0%">
                  <c:v>0</c:v>
                </c:pt>
                <c:pt idx="1">
                  <c:v>4.7600000000000003E-2</c:v>
                </c:pt>
                <c:pt idx="2">
                  <c:v>7.1099999999999997E-2</c:v>
                </c:pt>
                <c:pt idx="3">
                  <c:v>6.4299999999999996E-2</c:v>
                </c:pt>
                <c:pt idx="4" formatCode="0%">
                  <c:v>0</c:v>
                </c:pt>
                <c:pt idx="5" formatCode="0%">
                  <c:v>0</c:v>
                </c:pt>
                <c:pt idx="6">
                  <c:v>5.7000000000000002E-3</c:v>
                </c:pt>
                <c:pt idx="7" formatCode="0%">
                  <c:v>0</c:v>
                </c:pt>
                <c:pt idx="8">
                  <c:v>1.03E-2</c:v>
                </c:pt>
                <c:pt idx="9">
                  <c:v>2.8899999999999999E-2</c:v>
                </c:pt>
                <c:pt idx="10">
                  <c:v>5.4699999999999999E-2</c:v>
                </c:pt>
                <c:pt idx="11">
                  <c:v>0.27360000000000001</c:v>
                </c:pt>
                <c:pt idx="12">
                  <c:v>1.7399999999999999E-2</c:v>
                </c:pt>
                <c:pt idx="13">
                  <c:v>5.62E-2</c:v>
                </c:pt>
                <c:pt idx="14">
                  <c:v>8.5500000000000007E-2</c:v>
                </c:pt>
                <c:pt idx="16">
                  <c:v>3.5900000000000001E-2</c:v>
                </c:pt>
                <c:pt idx="17" formatCode="0%">
                  <c:v>0</c:v>
                </c:pt>
                <c:pt idx="18" formatCode="0%">
                  <c:v>0</c:v>
                </c:pt>
                <c:pt idx="19" formatCode="0%">
                  <c:v>0</c:v>
                </c:pt>
                <c:pt idx="20">
                  <c:v>1.09E-2</c:v>
                </c:pt>
                <c:pt idx="21">
                  <c:v>3.5999999999999999E-3</c:v>
                </c:pt>
                <c:pt idx="22" formatCode="0%">
                  <c:v>0</c:v>
                </c:pt>
                <c:pt idx="23">
                  <c:v>1.49E-2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9FC-4179-B830-60DB69F1B12F}"/>
            </c:ext>
          </c:extLst>
        </c:ser>
        <c:ser>
          <c:idx val="1"/>
          <c:order val="1"/>
          <c:tx>
            <c:strRef>
              <c:f>Folha1!$E$3</c:f>
              <c:strCache>
                <c:ptCount val="1"/>
                <c:pt idx="0">
                  <c:v>Malásia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yVal>
            <c:numRef>
              <c:f>Folha1!$E$4:$E$31</c:f>
              <c:numCache>
                <c:formatCode>0%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 formatCode="0.00%">
                  <c:v>1.5100000000000001E-2</c:v>
                </c:pt>
                <c:pt idx="6" formatCode="0.00%">
                  <c:v>8.1799999999999998E-2</c:v>
                </c:pt>
                <c:pt idx="7" formatCode="0.00%">
                  <c:v>6.9099999999999995E-2</c:v>
                </c:pt>
                <c:pt idx="8" formatCode="0.00%">
                  <c:v>0.17499999999999999</c:v>
                </c:pt>
                <c:pt idx="9" formatCode="0.00%">
                  <c:v>1.12E-2</c:v>
                </c:pt>
                <c:pt idx="10" formatCode="0.00%">
                  <c:v>0.1115</c:v>
                </c:pt>
                <c:pt idx="11" formatCode="0.00%">
                  <c:v>1.49E-2</c:v>
                </c:pt>
                <c:pt idx="12">
                  <c:v>0</c:v>
                </c:pt>
                <c:pt idx="13" formatCode="0.00%">
                  <c:v>2.0999999999999999E-3</c:v>
                </c:pt>
                <c:pt idx="14" formatCode="0.00%">
                  <c:v>8.0000000000000004E-4</c:v>
                </c:pt>
                <c:pt idx="15" formatCode="0.00%">
                  <c:v>1.1000000000000001E-3</c:v>
                </c:pt>
                <c:pt idx="16" formatCode="0.00%">
                  <c:v>2.2800000000000001E-2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9FC-4179-B830-60DB69F1B12F}"/>
            </c:ext>
          </c:extLst>
        </c:ser>
        <c:ser>
          <c:idx val="2"/>
          <c:order val="2"/>
          <c:tx>
            <c:strRef>
              <c:f>Folha1!$F$3</c:f>
              <c:strCache>
                <c:ptCount val="1"/>
                <c:pt idx="0">
                  <c:v>Filipinas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yVal>
            <c:numRef>
              <c:f>Folha1!$F$4:$F$31</c:f>
              <c:numCache>
                <c:formatCode>0.00%</c:formatCode>
                <c:ptCount val="28"/>
                <c:pt idx="0">
                  <c:v>7.0199999999999999E-2</c:v>
                </c:pt>
                <c:pt idx="1">
                  <c:v>7.6999999999999999E-2</c:v>
                </c:pt>
                <c:pt idx="2">
                  <c:v>8.9599999999999999E-2</c:v>
                </c:pt>
                <c:pt idx="3">
                  <c:v>7.6499999999999999E-2</c:v>
                </c:pt>
                <c:pt idx="4" formatCode="0%">
                  <c:v>0</c:v>
                </c:pt>
                <c:pt idx="5">
                  <c:v>0.16109999999999999</c:v>
                </c:pt>
                <c:pt idx="6">
                  <c:v>8.5699999999999998E-2</c:v>
                </c:pt>
                <c:pt idx="7">
                  <c:v>8.3000000000000001E-3</c:v>
                </c:pt>
                <c:pt idx="8" formatCode="0%">
                  <c:v>0</c:v>
                </c:pt>
                <c:pt idx="9">
                  <c:v>2.69E-2</c:v>
                </c:pt>
                <c:pt idx="10" formatCode="0%">
                  <c:v>0</c:v>
                </c:pt>
                <c:pt idx="11">
                  <c:v>2.18E-2</c:v>
                </c:pt>
                <c:pt idx="12" formatCode="0%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9FC-4179-B830-60DB69F1B12F}"/>
            </c:ext>
          </c:extLst>
        </c:ser>
        <c:ser>
          <c:idx val="3"/>
          <c:order val="3"/>
          <c:tx>
            <c:strRef>
              <c:f>Folha1!$G$3</c:f>
              <c:strCache>
                <c:ptCount val="1"/>
                <c:pt idx="0">
                  <c:v>Singapura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yVal>
            <c:numRef>
              <c:f>Folha1!$G$4:$G$31</c:f>
              <c:numCache>
                <c:formatCode>0%</c:formatCode>
                <c:ptCount val="28"/>
                <c:pt idx="0" formatCode="0.00%">
                  <c:v>1.6500000000000001E-2</c:v>
                </c:pt>
                <c:pt idx="1">
                  <c:v>0</c:v>
                </c:pt>
                <c:pt idx="2" formatCode="0.00%">
                  <c:v>2.69E-2</c:v>
                </c:pt>
                <c:pt idx="3" formatCode="0.00%">
                  <c:v>5.1900000000000002E-2</c:v>
                </c:pt>
                <c:pt idx="4" formatCode="0.00%">
                  <c:v>5.9200000000000003E-2</c:v>
                </c:pt>
                <c:pt idx="5" formatCode="0.00%">
                  <c:v>2.0799999999999999E-2</c:v>
                </c:pt>
                <c:pt idx="6" formatCode="0.00%">
                  <c:v>1.6899999999999998E-2</c:v>
                </c:pt>
                <c:pt idx="7" formatCode="0.00%">
                  <c:v>4.07E-2</c:v>
                </c:pt>
                <c:pt idx="8" formatCode="0.00%">
                  <c:v>5.7000000000000002E-3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9FC-4179-B830-60DB69F1B12F}"/>
            </c:ext>
          </c:extLst>
        </c:ser>
        <c:ser>
          <c:idx val="4"/>
          <c:order val="4"/>
          <c:tx>
            <c:strRef>
              <c:f>Folha1!$H$3</c:f>
              <c:strCache>
                <c:ptCount val="1"/>
                <c:pt idx="0">
                  <c:v>Tailândia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yVal>
            <c:numRef>
              <c:f>Folha1!$H$4:$H$31</c:f>
              <c:numCache>
                <c:formatCode>0.00%</c:formatCode>
                <c:ptCount val="28"/>
                <c:pt idx="0">
                  <c:v>2.5700000000000001E-2</c:v>
                </c:pt>
                <c:pt idx="1">
                  <c:v>6.25E-2</c:v>
                </c:pt>
                <c:pt idx="2" formatCode="0%">
                  <c:v>0</c:v>
                </c:pt>
                <c:pt idx="3">
                  <c:v>7.5999999999999998E-2</c:v>
                </c:pt>
                <c:pt idx="4">
                  <c:v>6.5799999999999997E-2</c:v>
                </c:pt>
                <c:pt idx="5" formatCode="0%">
                  <c:v>0</c:v>
                </c:pt>
                <c:pt idx="6" formatCode="0%">
                  <c:v>0</c:v>
                </c:pt>
                <c:pt idx="7" formatCode="0%">
                  <c:v>0</c:v>
                </c:pt>
                <c:pt idx="8" formatCode="0%">
                  <c:v>0</c:v>
                </c:pt>
                <c:pt idx="9">
                  <c:v>1.7600000000000001E-2</c:v>
                </c:pt>
                <c:pt idx="10">
                  <c:v>7.5600000000000001E-2</c:v>
                </c:pt>
                <c:pt idx="11">
                  <c:v>6.6299999999999998E-2</c:v>
                </c:pt>
                <c:pt idx="12">
                  <c:v>9.6100000000000005E-2</c:v>
                </c:pt>
                <c:pt idx="13">
                  <c:v>5.4999999999999997E-3</c:v>
                </c:pt>
                <c:pt idx="14">
                  <c:v>1.0200000000000001E-2</c:v>
                </c:pt>
                <c:pt idx="15">
                  <c:v>1.01E-2</c:v>
                </c:pt>
                <c:pt idx="16">
                  <c:v>6.6E-3</c:v>
                </c:pt>
                <c:pt idx="17">
                  <c:v>1.3899999999999999E-2</c:v>
                </c:pt>
                <c:pt idx="18">
                  <c:v>1.2E-2</c:v>
                </c:pt>
                <c:pt idx="19">
                  <c:v>3.5000000000000001E-3</c:v>
                </c:pt>
                <c:pt idx="20">
                  <c:v>1.03E-2</c:v>
                </c:pt>
                <c:pt idx="21">
                  <c:v>3.3999999999999998E-3</c:v>
                </c:pt>
                <c:pt idx="22">
                  <c:v>2.0000000000000001E-4</c:v>
                </c:pt>
                <c:pt idx="23">
                  <c:v>5.9299999999999999E-2</c:v>
                </c:pt>
                <c:pt idx="24">
                  <c:v>5.9999999999999995E-4</c:v>
                </c:pt>
                <c:pt idx="25">
                  <c:v>3.3E-3</c:v>
                </c:pt>
                <c:pt idx="26">
                  <c:v>2.1899999999999999E-2</c:v>
                </c:pt>
                <c:pt idx="27" formatCode="0%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9FC-4179-B830-60DB69F1B12F}"/>
            </c:ext>
          </c:extLst>
        </c:ser>
        <c:ser>
          <c:idx val="5"/>
          <c:order val="5"/>
          <c:tx>
            <c:strRef>
              <c:f>Folha1!$I$3</c:f>
              <c:strCache>
                <c:ptCount val="1"/>
                <c:pt idx="0">
                  <c:v>Vietname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997300"/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yVal>
            <c:numRef>
              <c:f>Folha1!$I$4:$I$31</c:f>
              <c:numCache>
                <c:formatCode>0%</c:formatCode>
                <c:ptCount val="28"/>
                <c:pt idx="0" formatCode="0.00%">
                  <c:v>3.85E-2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.00%">
                  <c:v>1.29E-2</c:v>
                </c:pt>
                <c:pt idx="5" formatCode="0.00%">
                  <c:v>5.57E-2</c:v>
                </c:pt>
                <c:pt idx="6" formatCode="0.00%">
                  <c:v>6.3399999999999998E-2</c:v>
                </c:pt>
                <c:pt idx="7" formatCode="0.00%">
                  <c:v>0.379</c:v>
                </c:pt>
                <c:pt idx="8" formatCode="0.00%">
                  <c:v>8.5599999999999996E-2</c:v>
                </c:pt>
                <c:pt idx="9" formatCode="0.00%">
                  <c:v>5.9900000000000002E-2</c:v>
                </c:pt>
                <c:pt idx="10" formatCode="0.00%">
                  <c:v>1.1299999999999999E-2</c:v>
                </c:pt>
                <c:pt idx="11">
                  <c:v>0</c:v>
                </c:pt>
                <c:pt idx="12" formatCode="0.00%">
                  <c:v>1.8E-3</c:v>
                </c:pt>
                <c:pt idx="13" formatCode="0.00%">
                  <c:v>1.32E-2</c:v>
                </c:pt>
                <c:pt idx="1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9FC-4179-B830-60DB69F1B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052832"/>
        <c:axId val="377053160"/>
      </c:scatterChart>
      <c:valAx>
        <c:axId val="377052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7053160"/>
        <c:crosses val="autoZero"/>
        <c:crossBetween val="midCat"/>
      </c:valAx>
      <c:valAx>
        <c:axId val="37705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770528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'Folha1 (2)'!$D$3</c:f>
              <c:strCache>
                <c:ptCount val="1"/>
                <c:pt idx="0">
                  <c:v>Indonésia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yVal>
            <c:numRef>
              <c:f>'Folha1 (2)'!$D$4:$D$30</c:f>
              <c:numCache>
                <c:formatCode>0%</c:formatCode>
                <c:ptCount val="27"/>
                <c:pt idx="0">
                  <c:v>0</c:v>
                </c:pt>
                <c:pt idx="1">
                  <c:v>0.05</c:v>
                </c:pt>
                <c:pt idx="2" formatCode="0.00%">
                  <c:v>6.3700000000000007E-2</c:v>
                </c:pt>
                <c:pt idx="3" formatCode="0.00%">
                  <c:v>6.0499999999999998E-2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0.00%">
                  <c:v>8.0000000000000002E-3</c:v>
                </c:pt>
                <c:pt idx="9" formatCode="0.00%">
                  <c:v>8.5599999999999996E-2</c:v>
                </c:pt>
                <c:pt idx="10" formatCode="0.00%">
                  <c:v>6.5000000000000002E-2</c:v>
                </c:pt>
                <c:pt idx="11" formatCode="0.00%">
                  <c:v>0.1948</c:v>
                </c:pt>
                <c:pt idx="12" formatCode="0.00%">
                  <c:v>1.7899999999999999E-2</c:v>
                </c:pt>
                <c:pt idx="13" formatCode="0.00%">
                  <c:v>5.6099999999999997E-2</c:v>
                </c:pt>
                <c:pt idx="14" formatCode="0.00%">
                  <c:v>8.5800000000000001E-2</c:v>
                </c:pt>
                <c:pt idx="16" formatCode="0.00%">
                  <c:v>1.4500000000000001E-2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 formatCode="0.00%">
                  <c:v>1.2500000000000001E-2</c:v>
                </c:pt>
                <c:pt idx="21" formatCode="0.00%">
                  <c:v>3.0000000000000001E-3</c:v>
                </c:pt>
                <c:pt idx="22">
                  <c:v>0</c:v>
                </c:pt>
                <c:pt idx="23" formatCode="0.00%">
                  <c:v>1.6899999999999998E-2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17E-462B-B93B-22CFC630EB82}"/>
            </c:ext>
          </c:extLst>
        </c:ser>
        <c:ser>
          <c:idx val="1"/>
          <c:order val="1"/>
          <c:tx>
            <c:strRef>
              <c:f>'Folha1 (2)'!$E$3</c:f>
              <c:strCache>
                <c:ptCount val="1"/>
                <c:pt idx="0">
                  <c:v>Malásia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yVal>
            <c:numRef>
              <c:f>'Folha1 (2)'!$E$4:$E$31</c:f>
              <c:numCache>
                <c:formatCode>0.00%</c:formatCode>
                <c:ptCount val="28"/>
                <c:pt idx="0" formatCode="0%">
                  <c:v>0</c:v>
                </c:pt>
                <c:pt idx="1">
                  <c:v>1.24E-2</c:v>
                </c:pt>
                <c:pt idx="2" formatCode="0%">
                  <c:v>0</c:v>
                </c:pt>
                <c:pt idx="3">
                  <c:v>4.1999999999999997E-3</c:v>
                </c:pt>
                <c:pt idx="4">
                  <c:v>8.9999999999999998E-4</c:v>
                </c:pt>
                <c:pt idx="5">
                  <c:v>3.0800000000000001E-2</c:v>
                </c:pt>
                <c:pt idx="6">
                  <c:v>7.2700000000000001E-2</c:v>
                </c:pt>
                <c:pt idx="7">
                  <c:v>6.3100000000000003E-2</c:v>
                </c:pt>
                <c:pt idx="8">
                  <c:v>0.38600000000000001</c:v>
                </c:pt>
                <c:pt idx="9">
                  <c:v>2.9399999999999999E-2</c:v>
                </c:pt>
                <c:pt idx="10">
                  <c:v>7.2800000000000004E-2</c:v>
                </c:pt>
                <c:pt idx="11">
                  <c:v>3.4200000000000001E-2</c:v>
                </c:pt>
                <c:pt idx="12">
                  <c:v>1.8800000000000001E-2</c:v>
                </c:pt>
                <c:pt idx="13">
                  <c:v>3.09E-2</c:v>
                </c:pt>
                <c:pt idx="14">
                  <c:v>1.9400000000000001E-2</c:v>
                </c:pt>
                <c:pt idx="15">
                  <c:v>1.0500000000000001E-2</c:v>
                </c:pt>
                <c:pt idx="16">
                  <c:v>3.1199999999999999E-2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17E-462B-B93B-22CFC630EB82}"/>
            </c:ext>
          </c:extLst>
        </c:ser>
        <c:ser>
          <c:idx val="2"/>
          <c:order val="2"/>
          <c:tx>
            <c:strRef>
              <c:f>'Folha1 (2)'!$F$3</c:f>
              <c:strCache>
                <c:ptCount val="1"/>
                <c:pt idx="0">
                  <c:v>Filipinas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yVal>
            <c:numRef>
              <c:f>'Folha1 (2)'!$F$4:$F$15</c:f>
              <c:numCache>
                <c:formatCode>0.00%</c:formatCode>
                <c:ptCount val="12"/>
                <c:pt idx="0">
                  <c:v>2.0999999999999999E-3</c:v>
                </c:pt>
                <c:pt idx="1">
                  <c:v>1E-4</c:v>
                </c:pt>
                <c:pt idx="2">
                  <c:v>9.1000000000000004E-3</c:v>
                </c:pt>
                <c:pt idx="3" formatCode="0%">
                  <c:v>0</c:v>
                </c:pt>
                <c:pt idx="4" formatCode="0%">
                  <c:v>0</c:v>
                </c:pt>
                <c:pt idx="5" formatCode="0%">
                  <c:v>0</c:v>
                </c:pt>
                <c:pt idx="6" formatCode="0%">
                  <c:v>0</c:v>
                </c:pt>
                <c:pt idx="7" formatCode="0%">
                  <c:v>0</c:v>
                </c:pt>
                <c:pt idx="8">
                  <c:v>3.5999999999999999E-3</c:v>
                </c:pt>
                <c:pt idx="9" formatCode="0%">
                  <c:v>0</c:v>
                </c:pt>
                <c:pt idx="10" formatCode="0%">
                  <c:v>0</c:v>
                </c:pt>
                <c:pt idx="11" formatCode="0%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17E-462B-B93B-22CFC630EB82}"/>
            </c:ext>
          </c:extLst>
        </c:ser>
        <c:ser>
          <c:idx val="3"/>
          <c:order val="3"/>
          <c:tx>
            <c:strRef>
              <c:f>'Folha1 (2)'!$G$3</c:f>
              <c:strCache>
                <c:ptCount val="1"/>
                <c:pt idx="0">
                  <c:v>Singapura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yVal>
            <c:numRef>
              <c:f>'Folha1 (2)'!$G$4:$G$12</c:f>
              <c:numCache>
                <c:formatCode>0.00%</c:formatCode>
                <c:ptCount val="9"/>
                <c:pt idx="0">
                  <c:v>1.34E-2</c:v>
                </c:pt>
                <c:pt idx="1">
                  <c:v>4.0000000000000002E-4</c:v>
                </c:pt>
                <c:pt idx="2">
                  <c:v>2.6599999999999999E-2</c:v>
                </c:pt>
                <c:pt idx="3">
                  <c:v>5.8000000000000003E-2</c:v>
                </c:pt>
                <c:pt idx="4">
                  <c:v>5.9400000000000001E-2</c:v>
                </c:pt>
                <c:pt idx="5">
                  <c:v>1.9900000000000001E-2</c:v>
                </c:pt>
                <c:pt idx="6">
                  <c:v>1.09E-2</c:v>
                </c:pt>
                <c:pt idx="7">
                  <c:v>3.7900000000000003E-2</c:v>
                </c:pt>
                <c:pt idx="8">
                  <c:v>2.0999999999999999E-3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17E-462B-B93B-22CFC630EB82}"/>
            </c:ext>
          </c:extLst>
        </c:ser>
        <c:ser>
          <c:idx val="4"/>
          <c:order val="4"/>
          <c:tx>
            <c:strRef>
              <c:f>'Folha1 (2)'!$H$3</c:f>
              <c:strCache>
                <c:ptCount val="1"/>
                <c:pt idx="0">
                  <c:v>Tailândia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yVal>
            <c:numRef>
              <c:f>'Folha1 (2)'!$H$4:$H$31</c:f>
              <c:numCache>
                <c:formatCode>0.00%</c:formatCode>
                <c:ptCount val="28"/>
                <c:pt idx="0">
                  <c:v>2.5700000000000001E-2</c:v>
                </c:pt>
                <c:pt idx="1">
                  <c:v>9.7100000000000006E-2</c:v>
                </c:pt>
                <c:pt idx="2" formatCode="0%">
                  <c:v>0</c:v>
                </c:pt>
                <c:pt idx="3">
                  <c:v>0.10639999999999999</c:v>
                </c:pt>
                <c:pt idx="4" formatCode="0%">
                  <c:v>0.11</c:v>
                </c:pt>
                <c:pt idx="5">
                  <c:v>4.1000000000000003E-3</c:v>
                </c:pt>
                <c:pt idx="6" formatCode="0%">
                  <c:v>0</c:v>
                </c:pt>
                <c:pt idx="7">
                  <c:v>1.6999999999999999E-3</c:v>
                </c:pt>
                <c:pt idx="8">
                  <c:v>8.0000000000000004E-4</c:v>
                </c:pt>
                <c:pt idx="9">
                  <c:v>2.8500000000000001E-2</c:v>
                </c:pt>
                <c:pt idx="10">
                  <c:v>6.2600000000000003E-2</c:v>
                </c:pt>
                <c:pt idx="11">
                  <c:v>0.1351</c:v>
                </c:pt>
                <c:pt idx="12">
                  <c:v>0.1293</c:v>
                </c:pt>
                <c:pt idx="13">
                  <c:v>1.04E-2</c:v>
                </c:pt>
                <c:pt idx="14">
                  <c:v>1.6E-2</c:v>
                </c:pt>
                <c:pt idx="15">
                  <c:v>3.2500000000000001E-2</c:v>
                </c:pt>
                <c:pt idx="16">
                  <c:v>5.5199999999999999E-2</c:v>
                </c:pt>
                <c:pt idx="17">
                  <c:v>6.2199999999999998E-2</c:v>
                </c:pt>
                <c:pt idx="18">
                  <c:v>5.8999999999999997E-2</c:v>
                </c:pt>
                <c:pt idx="19">
                  <c:v>3.2800000000000003E-2</c:v>
                </c:pt>
                <c:pt idx="20">
                  <c:v>3.2500000000000001E-2</c:v>
                </c:pt>
                <c:pt idx="21">
                  <c:v>2.93E-2</c:v>
                </c:pt>
                <c:pt idx="22">
                  <c:v>2.3699999999999999E-2</c:v>
                </c:pt>
                <c:pt idx="23">
                  <c:v>5.6500000000000002E-2</c:v>
                </c:pt>
                <c:pt idx="24">
                  <c:v>1.8800000000000001E-2</c:v>
                </c:pt>
                <c:pt idx="25">
                  <c:v>3.7600000000000001E-2</c:v>
                </c:pt>
                <c:pt idx="26">
                  <c:v>3.1E-2</c:v>
                </c:pt>
                <c:pt idx="27">
                  <c:v>1.6000000000000001E-3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17E-462B-B93B-22CFC630EB82}"/>
            </c:ext>
          </c:extLst>
        </c:ser>
        <c:ser>
          <c:idx val="5"/>
          <c:order val="5"/>
          <c:tx>
            <c:strRef>
              <c:f>'Folha1 (2)'!$I$3</c:f>
              <c:strCache>
                <c:ptCount val="1"/>
                <c:pt idx="0">
                  <c:v>Vietname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yVal>
            <c:numRef>
              <c:f>'Folha1 (2)'!$I$4:$I$18</c:f>
              <c:numCache>
                <c:formatCode>0%</c:formatCode>
                <c:ptCount val="15"/>
                <c:pt idx="0" formatCode="0.00%">
                  <c:v>3.85E-2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.00%">
                  <c:v>1.38E-2</c:v>
                </c:pt>
                <c:pt idx="5" formatCode="0.00%">
                  <c:v>5.0700000000000002E-2</c:v>
                </c:pt>
                <c:pt idx="6" formatCode="0.00%">
                  <c:v>6.6500000000000004E-2</c:v>
                </c:pt>
                <c:pt idx="7" formatCode="0.00%">
                  <c:v>0.11700000000000001</c:v>
                </c:pt>
                <c:pt idx="8" formatCode="0.00%">
                  <c:v>8.5900000000000004E-2</c:v>
                </c:pt>
                <c:pt idx="9" formatCode="0.00%">
                  <c:v>5.8200000000000002E-2</c:v>
                </c:pt>
                <c:pt idx="10" formatCode="0.00%">
                  <c:v>1.0999999999999999E-2</c:v>
                </c:pt>
                <c:pt idx="11">
                  <c:v>0</c:v>
                </c:pt>
                <c:pt idx="12" formatCode="0.00%">
                  <c:v>1.6000000000000001E-3</c:v>
                </c:pt>
                <c:pt idx="13" formatCode="0.00%">
                  <c:v>1.2200000000000001E-2</c:v>
                </c:pt>
                <c:pt idx="14" formatCode="0.00%">
                  <c:v>2.0000000000000001E-4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17E-462B-B93B-22CFC630E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052832"/>
        <c:axId val="377053160"/>
      </c:scatterChart>
      <c:valAx>
        <c:axId val="377052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7053160"/>
        <c:crosses val="autoZero"/>
        <c:crossBetween val="midCat"/>
      </c:valAx>
      <c:valAx>
        <c:axId val="37705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770528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Folha1!$E$3:$J$3</cx:f>
        <cx:lvl ptCount="6">
          <cx:pt idx="0">Indonésia</cx:pt>
          <cx:pt idx="1">Malásia</cx:pt>
          <cx:pt idx="2">Filipinas</cx:pt>
          <cx:pt idx="3">Singapura</cx:pt>
          <cx:pt idx="4">Tailândia</cx:pt>
          <cx:pt idx="5">Vietname</cx:pt>
        </cx:lvl>
      </cx:strDim>
      <cx:numDim type="size">
        <cx:f dir="row">Folha1!$E$4:$J$4</cx:f>
        <cx:lvl ptCount="6" formatCode="General">
          <cx:pt idx="0">17</cx:pt>
          <cx:pt idx="1">12</cx:pt>
          <cx:pt idx="2">11</cx:pt>
          <cx:pt idx="3">11</cx:pt>
          <cx:pt idx="4">25</cx:pt>
          <cx:pt idx="5">13</cx:pt>
        </cx:lvl>
      </cx:numDim>
    </cx:data>
  </cx:chartData>
  <cx:chart>
    <cx:plotArea>
      <cx:plotAreaRegion>
        <cx:series layoutId="sunburst" uniqueId="{BB8BBD01-80F7-409C-B38A-F5B0E1DE5C2E}">
          <cx:tx>
            <cx:txData>
              <cx:f>Folha1!$D$4</cx:f>
              <cx:v>Situação de potencial de comércio</cx:v>
            </cx:txData>
          </cx:tx>
          <cx:dataLabels pos="ctr">
            <cx:visibility seriesName="0" categoryName="1" value="1"/>
            <cx:separator>
</cx:separator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75000"/>
            <a:lumOff val="2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1630-3D6F-434A-AEEE-E4899515EB51}" type="slidenum">
              <a:rPr lang="pt-PT" smtClean="0"/>
              <a:pPr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55139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Viés</a:t>
            </a:r>
            <a:r>
              <a:rPr lang="en-US" dirty="0"/>
              <a:t> </a:t>
            </a:r>
            <a:r>
              <a:rPr lang="en-US" dirty="0" err="1"/>
              <a:t>geográfico</a:t>
            </a:r>
            <a:r>
              <a:rPr lang="en-US" dirty="0"/>
              <a:t> negation – o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importador</a:t>
            </a:r>
            <a:r>
              <a:rPr lang="en-US" dirty="0"/>
              <a:t> </a:t>
            </a:r>
            <a:r>
              <a:rPr lang="en-US" dirty="0" err="1"/>
              <a:t>compra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do </a:t>
            </a:r>
            <a:r>
              <a:rPr lang="en-US" dirty="0" err="1"/>
              <a:t>produto</a:t>
            </a:r>
            <a:r>
              <a:rPr lang="en-US" dirty="0"/>
              <a:t> s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do que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exportador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análise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6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Viés</a:t>
            </a:r>
            <a:r>
              <a:rPr lang="en-US" dirty="0"/>
              <a:t> </a:t>
            </a:r>
            <a:r>
              <a:rPr lang="en-US" dirty="0" err="1"/>
              <a:t>geográfico</a:t>
            </a:r>
            <a:r>
              <a:rPr lang="en-US" dirty="0"/>
              <a:t> negation – o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importador</a:t>
            </a:r>
            <a:r>
              <a:rPr lang="en-US" dirty="0"/>
              <a:t> </a:t>
            </a:r>
            <a:r>
              <a:rPr lang="en-US" dirty="0" err="1"/>
              <a:t>compra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do </a:t>
            </a:r>
            <a:r>
              <a:rPr lang="en-US" dirty="0" err="1"/>
              <a:t>produto</a:t>
            </a:r>
            <a:r>
              <a:rPr lang="en-US" dirty="0"/>
              <a:t> s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do que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exportador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análise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2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12699" y="0"/>
            <a:ext cx="6004585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375313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186363" cy="54857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125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6187414" y="0"/>
            <a:ext cx="6004583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696" y="359551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1514" y="451513"/>
            <a:ext cx="5553071" cy="54095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563" y="2222287"/>
            <a:ext cx="5553071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7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96" y="311813"/>
            <a:ext cx="5334448" cy="1453488"/>
          </a:xfrm>
          <a:effectLst/>
        </p:spPr>
        <p:txBody>
          <a:bodyPr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96" y="2057400"/>
            <a:ext cx="5334448" cy="3811588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324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0001" y="2222287"/>
            <a:ext cx="10571998" cy="36387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9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89884"/>
            <a:ext cx="10561418" cy="1426004"/>
          </a:xfrm>
        </p:spPr>
        <p:txBody>
          <a:bodyPr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5291" y="-57584"/>
            <a:ext cx="12192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05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29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06669"/>
            <a:ext cx="10561418" cy="381352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7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11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98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1073151" y="446087"/>
            <a:ext cx="3547533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2576512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3022600"/>
            <a:ext cx="3547533" cy="283844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00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ltGray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71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ltGray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41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7669651" y="0"/>
            <a:ext cx="4522349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3754460" cy="5134798"/>
          </a:xfrm>
        </p:spPr>
        <p:txBody>
          <a:bodyPr vert="horz" anchor="ctr" anchorCtr="1"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horz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0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8959-C0DC-4176-8AB7-5152366D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CCABB-9D9D-400E-9585-D9D3C874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57349-E94C-4979-8034-62B06964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0C24D-433C-4B1A-8FE7-71581AEF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3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FBF0-3C70-4090-8906-360C10CAD551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B416-A87E-49BB-9870-220667B22D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7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 - laranja - s/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>
            <a:extLst>
              <a:ext uri="{FF2B5EF4-FFF2-40B4-BE49-F238E27FC236}">
                <a16:creationId xmlns:a16="http://schemas.microsoft.com/office/drawing/2014/main" id="{8177A9D6-67DE-4551-9C4D-FC7A41E6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6F9883A-8FF1-42D6-AA6C-4175DFD1602E}"/>
              </a:ext>
            </a:extLst>
          </p:cNvPr>
          <p:cNvSpPr txBox="1">
            <a:spLocks/>
          </p:cNvSpPr>
          <p:nvPr userDrawn="1"/>
        </p:nvSpPr>
        <p:spPr>
          <a:xfrm>
            <a:off x="251793" y="2368550"/>
            <a:ext cx="5035826" cy="1470026"/>
          </a:xfrm>
          <a:prstGeom prst="rect">
            <a:avLst/>
          </a:prstGeom>
          <a:solidFill>
            <a:srgbClr val="3C3F47"/>
          </a:solidFill>
          <a:ln>
            <a:noFill/>
          </a:ln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799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000" dirty="0">
                <a:solidFill>
                  <a:srgbClr val="E07628"/>
                </a:solidFill>
              </a:rPr>
              <a:t>A PERFORMANCE EXPORTADORA DA </a:t>
            </a:r>
            <a:r>
              <a:rPr lang="en-US" sz="3000" b="1" dirty="0">
                <a:solidFill>
                  <a:srgbClr val="E07628"/>
                </a:solidFill>
              </a:rPr>
              <a:t>ASEAN</a:t>
            </a:r>
            <a:r>
              <a:rPr lang="en-US" sz="3000" dirty="0">
                <a:solidFill>
                  <a:srgbClr val="E07628"/>
                </a:solidFill>
              </a:rPr>
              <a:t> NA </a:t>
            </a:r>
            <a:r>
              <a:rPr lang="en-US" sz="3000" b="1" dirty="0">
                <a:solidFill>
                  <a:srgbClr val="E07628"/>
                </a:solidFill>
              </a:rPr>
              <a:t>UNIÃO EUROPEIA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5BE7197-9493-43A8-866F-75150A69187B}"/>
              </a:ext>
            </a:extLst>
          </p:cNvPr>
          <p:cNvSpPr txBox="1">
            <a:spLocks/>
          </p:cNvSpPr>
          <p:nvPr userDrawn="1"/>
        </p:nvSpPr>
        <p:spPr>
          <a:xfrm>
            <a:off x="410817" y="3732280"/>
            <a:ext cx="4691270" cy="884666"/>
          </a:xfrm>
          <a:prstGeom prst="rect">
            <a:avLst/>
          </a:prstGeom>
          <a:solidFill>
            <a:srgbClr val="3C3F47"/>
          </a:solidFill>
          <a:effectLst/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None/>
              <a:defRPr sz="2699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448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896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343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79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238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687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134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582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UMA ANÁLISE DA COMPETITIVIDADE E DO POTENCIAL DE COMÉRCIO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7E614218-E55D-4E02-9994-B1C6EB0E50A4}"/>
              </a:ext>
            </a:extLst>
          </p:cNvPr>
          <p:cNvSpPr txBox="1">
            <a:spLocks/>
          </p:cNvSpPr>
          <p:nvPr userDrawn="1"/>
        </p:nvSpPr>
        <p:spPr>
          <a:xfrm>
            <a:off x="0" y="138364"/>
            <a:ext cx="5285415" cy="653238"/>
          </a:xfrm>
          <a:prstGeom prst="rect">
            <a:avLst/>
          </a:prstGeom>
        </p:spPr>
        <p:txBody>
          <a:bodyPr vert="horz" lIns="121889" tIns="60944" rIns="121889" bIns="60944" rtlCol="0" anchor="ctr">
            <a:normAutofit fontScale="97500"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err="1"/>
              <a:t>Mestrado</a:t>
            </a:r>
            <a:r>
              <a:rPr lang="en-US" sz="1600" dirty="0"/>
              <a:t> </a:t>
            </a:r>
            <a:r>
              <a:rPr lang="en-US" sz="1600" b="1" dirty="0" err="1"/>
              <a:t>em</a:t>
            </a:r>
            <a:r>
              <a:rPr lang="en-US" sz="1600" dirty="0"/>
              <a:t> Economia </a:t>
            </a:r>
            <a:r>
              <a:rPr lang="en-US" sz="1600" dirty="0" err="1"/>
              <a:t>Internacional</a:t>
            </a:r>
            <a:r>
              <a:rPr lang="en-US" sz="1600" dirty="0"/>
              <a:t> e </a:t>
            </a:r>
            <a:r>
              <a:rPr lang="en-US" sz="1600" dirty="0" err="1"/>
              <a:t>Estudos</a:t>
            </a:r>
            <a:r>
              <a:rPr lang="en-US" sz="1600" dirty="0"/>
              <a:t> </a:t>
            </a:r>
            <a:r>
              <a:rPr lang="en-US" sz="1600" dirty="0" err="1"/>
              <a:t>Europeus</a:t>
            </a:r>
            <a:endParaRPr lang="en-US" sz="1600" dirty="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3F7329A2-F40C-4DA4-A8DD-53C21C8C9776}"/>
              </a:ext>
            </a:extLst>
          </p:cNvPr>
          <p:cNvSpPr txBox="1">
            <a:spLocks/>
          </p:cNvSpPr>
          <p:nvPr userDrawn="1"/>
        </p:nvSpPr>
        <p:spPr>
          <a:xfrm>
            <a:off x="2205" y="828323"/>
            <a:ext cx="5283210" cy="846459"/>
          </a:xfrm>
          <a:prstGeom prst="rect">
            <a:avLst/>
          </a:prstGeom>
        </p:spPr>
        <p:txBody>
          <a:bodyPr vert="horz" lIns="91419" tIns="45709" rIns="91419" bIns="45709" rtlCol="0" anchor="ctr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Trabalho</a:t>
            </a:r>
            <a:r>
              <a:rPr lang="en-US" sz="1600" b="1" dirty="0">
                <a:solidFill>
                  <a:schemeClr val="bg1"/>
                </a:solidFill>
              </a:rPr>
              <a:t> Final de </a:t>
            </a:r>
            <a:r>
              <a:rPr lang="en-US" sz="1600" b="1" dirty="0" err="1">
                <a:solidFill>
                  <a:schemeClr val="bg1"/>
                </a:solidFill>
              </a:rPr>
              <a:t>Mestrado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dirty="0" err="1">
                <a:solidFill>
                  <a:schemeClr val="bg1"/>
                </a:solidFill>
              </a:rPr>
              <a:t>Dissertação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B1F30310-7931-4B14-89C3-608A1943CCA6}"/>
              </a:ext>
            </a:extLst>
          </p:cNvPr>
          <p:cNvSpPr txBox="1"/>
          <p:nvPr userDrawn="1"/>
        </p:nvSpPr>
        <p:spPr>
          <a:xfrm>
            <a:off x="219765" y="5816326"/>
            <a:ext cx="4850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09">
              <a:defRPr/>
            </a:pPr>
            <a:r>
              <a:rPr lang="en-US" sz="1600" dirty="0">
                <a:solidFill>
                  <a:schemeClr val="bg1"/>
                </a:solidFill>
                <a:latin typeface="Century Gothic" panose="020F0302020204030204"/>
              </a:rPr>
              <a:t>Tiago </a:t>
            </a:r>
            <a:r>
              <a:rPr lang="en-US" sz="1600" dirty="0" err="1">
                <a:solidFill>
                  <a:schemeClr val="bg1"/>
                </a:solidFill>
                <a:latin typeface="Century Gothic" panose="020F0302020204030204"/>
              </a:rPr>
              <a:t>Gonçalo</a:t>
            </a:r>
            <a:r>
              <a:rPr lang="en-US" sz="1600" dirty="0">
                <a:solidFill>
                  <a:schemeClr val="bg1"/>
                </a:solidFill>
                <a:latin typeface="Century Gothic" panose="020F0302020204030204"/>
              </a:rPr>
              <a:t> Jorge Nobre</a:t>
            </a:r>
          </a:p>
          <a:p>
            <a:pPr defTabSz="457109">
              <a:defRPr/>
            </a:pPr>
            <a:endParaRPr lang="en-US" sz="1600" dirty="0">
              <a:solidFill>
                <a:schemeClr val="bg1"/>
              </a:solidFill>
              <a:latin typeface="Century Gothic" panose="020F0302020204030204"/>
            </a:endParaRPr>
          </a:p>
          <a:p>
            <a:pPr defTabSz="457109">
              <a:defRPr/>
            </a:pPr>
            <a:r>
              <a:rPr lang="en-US" sz="1600" b="1" dirty="0" err="1">
                <a:solidFill>
                  <a:schemeClr val="bg1"/>
                </a:solidFill>
                <a:latin typeface="Century Gothic" panose="020F0302020204030204"/>
              </a:rPr>
              <a:t>Orientação</a:t>
            </a:r>
            <a:r>
              <a:rPr lang="en-US" sz="1600" b="1" dirty="0">
                <a:solidFill>
                  <a:schemeClr val="bg1"/>
                </a:solidFill>
                <a:latin typeface="Century Gothic" panose="020F0302020204030204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Century Gothic" panose="020F0302020204030204"/>
              </a:rPr>
              <a:t>Professora</a:t>
            </a:r>
            <a:r>
              <a:rPr lang="en-US" sz="1600" dirty="0">
                <a:solidFill>
                  <a:schemeClr val="bg1"/>
                </a:solidFill>
                <a:latin typeface="Century Gothic" panose="020F0302020204030204"/>
              </a:rPr>
              <a:t> Maria Paula </a:t>
            </a:r>
            <a:r>
              <a:rPr lang="en-US" sz="1600" dirty="0" err="1">
                <a:solidFill>
                  <a:schemeClr val="bg1"/>
                </a:solidFill>
                <a:latin typeface="Century Gothic" panose="020F0302020204030204"/>
              </a:rPr>
              <a:t>Fontoura</a:t>
            </a:r>
            <a:endParaRPr lang="en-US" sz="1600" dirty="0">
              <a:solidFill>
                <a:schemeClr val="bg1"/>
              </a:solidFill>
              <a:latin typeface="Century Gothic" panose="020F0302020204030204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1796D78C-9AE1-40BD-9399-9D6DB4F8C14F}"/>
              </a:ext>
            </a:extLst>
          </p:cNvPr>
          <p:cNvSpPr/>
          <p:nvPr userDrawn="1"/>
        </p:nvSpPr>
        <p:spPr>
          <a:xfrm>
            <a:off x="8884332" y="6594965"/>
            <a:ext cx="33794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1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By: Warwick ASEAN Conference</a:t>
            </a:r>
          </a:p>
        </p:txBody>
      </p:sp>
      <p:pic>
        <p:nvPicPr>
          <p:cNvPr id="17" name="Picture 14" descr="Logotipo_ISEG">
            <a:extLst>
              <a:ext uri="{FF2B5EF4-FFF2-40B4-BE49-F238E27FC236}">
                <a16:creationId xmlns:a16="http://schemas.microsoft.com/office/drawing/2014/main" id="{529B2576-50F8-4B12-B30A-8A0ABB52F361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057" y="188274"/>
            <a:ext cx="1440955" cy="672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85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81388F-6D01-4763-9497-2C5F78AF5477}"/>
              </a:ext>
            </a:extLst>
          </p:cNvPr>
          <p:cNvSpPr/>
          <p:nvPr userDrawn="1"/>
        </p:nvSpPr>
        <p:spPr>
          <a:xfrm>
            <a:off x="0" y="4818185"/>
            <a:ext cx="12192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/>
          <p:cNvSpPr/>
          <p:nvPr/>
        </p:nvSpPr>
        <p:spPr bwMode="ltGray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 algn="ctr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287"/>
            <a:ext cx="5181600" cy="36387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280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Content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451513"/>
            <a:ext cx="11288972" cy="514918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1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  <p:sldLayoutId id="2147483686" r:id="rId5"/>
    <p:sldLayoutId id="2147483688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B7F6C47-B260-4BB6-8230-7D14D5CDE026}" type="datetimeFigureOut">
              <a:rPr lang="en-US" smtClean="0"/>
              <a:t>3/14/2020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4942799-31AF-4FF8-9D79-C1A3E01FB20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5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8879" y="1122363"/>
            <a:ext cx="8544394" cy="2387600"/>
          </a:xfrm>
        </p:spPr>
        <p:txBody>
          <a:bodyPr>
            <a:noAutofit/>
          </a:bodyPr>
          <a:lstStyle/>
          <a:p>
            <a:r>
              <a:rPr lang="pt-PT" sz="4800" cap="small" dirty="0"/>
              <a:t>Performance Exportadora</a:t>
            </a:r>
            <a:br>
              <a:rPr lang="pt-PT" sz="4800" cap="small" dirty="0"/>
            </a:br>
            <a:endParaRPr lang="pt-PT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8878" y="3602038"/>
            <a:ext cx="8544395" cy="2289096"/>
          </a:xfrm>
        </p:spPr>
        <p:txBody>
          <a:bodyPr>
            <a:normAutofit/>
          </a:bodyPr>
          <a:lstStyle/>
          <a:p>
            <a:r>
              <a:rPr lang="pt-PT" sz="3200" cap="small" dirty="0" err="1"/>
              <a:t>Constant</a:t>
            </a:r>
            <a:r>
              <a:rPr lang="pt-PT" sz="3200" cap="small" dirty="0"/>
              <a:t> </a:t>
            </a:r>
            <a:r>
              <a:rPr lang="pt-PT" sz="3200" cap="small" dirty="0" err="1"/>
              <a:t>Market</a:t>
            </a:r>
            <a:r>
              <a:rPr lang="pt-PT" sz="3200" cap="small" dirty="0"/>
              <a:t> Share/</a:t>
            </a:r>
            <a:r>
              <a:rPr lang="pt-PT" sz="3200" cap="small" dirty="0" err="1"/>
              <a:t>shift</a:t>
            </a:r>
            <a:r>
              <a:rPr lang="pt-PT" sz="3200" cap="small" dirty="0"/>
              <a:t> share  e Outros Indicadores</a:t>
            </a:r>
            <a:endParaRPr lang="en-GB" sz="3200" cap="small" dirty="0"/>
          </a:p>
          <a:p>
            <a:endParaRPr lang="pt-PT" sz="2800" cap="small" dirty="0"/>
          </a:p>
        </p:txBody>
      </p:sp>
    </p:spTree>
    <p:extLst>
      <p:ext uri="{BB962C8B-B14F-4D97-AF65-F5344CB8AC3E}">
        <p14:creationId xmlns:p14="http://schemas.microsoft.com/office/powerpoint/2010/main" val="165613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8980602" cy="640080"/>
          </a:xfrm>
        </p:spPr>
        <p:txBody>
          <a:bodyPr>
            <a:normAutofit/>
          </a:bodyPr>
          <a:lstStyle/>
          <a:p>
            <a:r>
              <a:rPr lang="en-US" b="1" dirty="0" err="1"/>
              <a:t>Índice</a:t>
            </a:r>
            <a:r>
              <a:rPr lang="en-US" b="1" dirty="0"/>
              <a:t> das </a:t>
            </a:r>
            <a:r>
              <a:rPr lang="en-US" b="1" dirty="0" err="1"/>
              <a:t>Vantagens</a:t>
            </a:r>
            <a:r>
              <a:rPr lang="en-US" b="1" dirty="0"/>
              <a:t> </a:t>
            </a:r>
            <a:r>
              <a:rPr lang="en-US" b="1" dirty="0" err="1"/>
              <a:t>Comparativas</a:t>
            </a:r>
            <a:r>
              <a:rPr lang="en-US" b="1" dirty="0"/>
              <a:t> </a:t>
            </a:r>
            <a:r>
              <a:rPr lang="en-US" b="1" dirty="0" err="1"/>
              <a:t>Reveladas</a:t>
            </a:r>
            <a:r>
              <a:rPr lang="en-US" b="1" dirty="0"/>
              <a:t> (IVCR)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7792E437-98D8-48CE-AA70-2B9AE9C00730}"/>
                  </a:ext>
                </a:extLst>
              </p:cNvPr>
              <p:cNvSpPr/>
              <p:nvPr/>
            </p:nvSpPr>
            <p:spPr>
              <a:xfrm>
                <a:off x="1470992" y="2756795"/>
                <a:ext cx="2570922" cy="14830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PT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400" i="1">
                              <a:latin typeface="Cambria Math" panose="02040503050406030204" pitchFamily="18" charset="0"/>
                            </a:rPr>
                            <m:t>𝐼𝑉𝐶𝑅</m:t>
                          </m:r>
                        </m:e>
                        <m:sub>
                          <m:r>
                            <a:rPr lang="pt-PT" sz="24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PT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pt-P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PT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PT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  <m:sup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PT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pt-PT" sz="2400" dirty="0"/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7792E437-98D8-48CE-AA70-2B9AE9C007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992" y="2756795"/>
                <a:ext cx="2570922" cy="14830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B43E60-919E-42E8-9C18-90FA16A6437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73327" y="4997722"/>
            <a:ext cx="2930046" cy="1257304"/>
          </a:xfrm>
        </p:spPr>
        <p:txBody>
          <a:bodyPr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exportações (para UE Big6)</a:t>
            </a:r>
            <a:endParaRPr lang="pt-PT" sz="1500" i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produto/setor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59C6B33-81A8-4941-8147-E3FC4245CC12}"/>
              </a:ext>
            </a:extLst>
          </p:cNvPr>
          <p:cNvSpPr/>
          <p:nvPr/>
        </p:nvSpPr>
        <p:spPr>
          <a:xfrm>
            <a:off x="914400" y="1535144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ea typeface="Calibri" panose="020F0502020204030204" pitchFamily="34" charset="0"/>
              </a:rPr>
              <a:t>Um dos métodos mais utilizados pelo comércio internacional para avaliar a competitividade é a </a:t>
            </a:r>
            <a:r>
              <a:rPr lang="pt-PT" b="1" dirty="0">
                <a:ea typeface="Calibri" panose="020F0502020204030204" pitchFamily="34" charset="0"/>
              </a:rPr>
              <a:t>Vantagem Comparativa Revelada </a:t>
            </a:r>
            <a:r>
              <a:rPr lang="pt-PT" dirty="0">
                <a:ea typeface="Calibri" panose="020F0502020204030204" pitchFamily="34" charset="0"/>
              </a:rPr>
              <a:t>de Bela </a:t>
            </a:r>
            <a:r>
              <a:rPr lang="pt-PT" dirty="0" err="1">
                <a:ea typeface="Calibri" panose="020F0502020204030204" pitchFamily="34" charset="0"/>
              </a:rPr>
              <a:t>Balassa</a:t>
            </a:r>
            <a:r>
              <a:rPr lang="pt-PT" dirty="0">
                <a:ea typeface="Calibri" panose="020F0502020204030204" pitchFamily="34" charset="0"/>
              </a:rPr>
              <a:t> (1965).</a:t>
            </a:r>
            <a:endParaRPr lang="pt-P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6F3358B-2316-48D4-9BBC-086EE946B054}"/>
              </a:ext>
            </a:extLst>
          </p:cNvPr>
          <p:cNvSpPr txBox="1">
            <a:spLocks/>
          </p:cNvSpPr>
          <p:nvPr/>
        </p:nvSpPr>
        <p:spPr>
          <a:xfrm>
            <a:off x="3803373" y="4997722"/>
            <a:ext cx="2729950" cy="1257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país em análise (ASEAN6)</a:t>
            </a:r>
            <a:endParaRPr lang="pt-PT" sz="1500" i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 – mundo</a:t>
            </a:r>
            <a:endParaRPr lang="pt-PT" sz="15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429BF49-9630-4D1E-8CDD-196F3C1AACC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83795" y="2821911"/>
                <a:ext cx="4864865" cy="13528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Tx/>
                  <a:buNone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4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71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pt-PT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𝐼𝑉𝐶𝑅</m:t>
                        </m:r>
                      </m:e>
                      <m:sub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GB" sz="1600" i="1" dirty="0">
                    <a:solidFill>
                      <a:schemeClr val="tx1"/>
                    </a:solidFill>
                  </a:rPr>
                  <a:t> &gt; 1</a:t>
                </a:r>
                <a:r>
                  <a:rPr lang="en-GB" sz="1600" dirty="0">
                    <a:solidFill>
                      <a:schemeClr val="tx1"/>
                    </a:solidFill>
                  </a:rPr>
                  <a:t>  </a:t>
                </a:r>
                <a:r>
                  <a:rPr lang="pt-PT" sz="16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pt-PT" sz="1600" dirty="0">
                    <a:solidFill>
                      <a:schemeClr val="tx1"/>
                    </a:solidFill>
                  </a:rPr>
                  <a:t> país analisado </a:t>
                </a:r>
                <a:r>
                  <a:rPr lang="pt-PT" sz="1600" b="1" dirty="0">
                    <a:solidFill>
                      <a:schemeClr val="accent6">
                        <a:lumMod val="75000"/>
                      </a:schemeClr>
                    </a:solidFill>
                  </a:rPr>
                  <a:t>é competitivo </a:t>
                </a:r>
                <a:r>
                  <a:rPr lang="pt-PT" sz="1600" dirty="0">
                    <a:solidFill>
                      <a:schemeClr val="tx1"/>
                    </a:solidFill>
                  </a:rPr>
                  <a:t>nas exportações do produto </a:t>
                </a:r>
                <a:r>
                  <a:rPr lang="pt-PT" sz="1600" i="1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pt-P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𝐼𝑉𝐶𝑅</m:t>
                        </m:r>
                      </m:e>
                      <m:sub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GB" sz="1600" i="1" dirty="0">
                    <a:solidFill>
                      <a:schemeClr val="tx1"/>
                    </a:solidFill>
                  </a:rPr>
                  <a:t> &lt; 1</a:t>
                </a:r>
                <a:r>
                  <a:rPr lang="en-GB" sz="1600" dirty="0">
                    <a:solidFill>
                      <a:schemeClr val="tx1"/>
                    </a:solidFill>
                  </a:rPr>
                  <a:t>  </a:t>
                </a:r>
                <a:r>
                  <a:rPr lang="pt-PT" sz="16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pt-PT" sz="1600" dirty="0">
                    <a:solidFill>
                      <a:schemeClr val="tx1"/>
                    </a:solidFill>
                  </a:rPr>
                  <a:t> país analisado </a:t>
                </a:r>
                <a:r>
                  <a:rPr lang="pt-PT" sz="1600" b="1" dirty="0">
                    <a:solidFill>
                      <a:srgbClr val="C00000"/>
                    </a:solidFill>
                  </a:rPr>
                  <a:t>não é competitivo</a:t>
                </a:r>
                <a:r>
                  <a:rPr lang="pt-PT" sz="1600" dirty="0">
                    <a:solidFill>
                      <a:schemeClr val="tx1"/>
                    </a:solidFill>
                  </a:rPr>
                  <a:t> nas exportações do produto </a:t>
                </a:r>
                <a:r>
                  <a:rPr lang="pt-PT" sz="1600" i="1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429BF49-9630-4D1E-8CDD-196F3C1AA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795" y="2821911"/>
                <a:ext cx="4864865" cy="1352805"/>
              </a:xfrm>
              <a:prstGeom prst="rect">
                <a:avLst/>
              </a:prstGeom>
              <a:blipFill>
                <a:blip r:embed="rId3"/>
                <a:stretch>
                  <a:fillRect l="-501" b="-3783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eta: Entalhada Para a Direita 13">
            <a:extLst>
              <a:ext uri="{FF2B5EF4-FFF2-40B4-BE49-F238E27FC236}">
                <a16:creationId xmlns:a16="http://schemas.microsoft.com/office/drawing/2014/main" id="{7A33471E-094D-4374-A9D4-366DF51BB7B3}"/>
              </a:ext>
            </a:extLst>
          </p:cNvPr>
          <p:cNvSpPr/>
          <p:nvPr/>
        </p:nvSpPr>
        <p:spPr>
          <a:xfrm>
            <a:off x="4835725" y="3127254"/>
            <a:ext cx="1339787" cy="74212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343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8980602" cy="640080"/>
          </a:xfrm>
        </p:spPr>
        <p:txBody>
          <a:bodyPr>
            <a:normAutofit/>
          </a:bodyPr>
          <a:lstStyle/>
          <a:p>
            <a:r>
              <a:rPr lang="en-US" b="1" dirty="0" err="1"/>
              <a:t>Índice</a:t>
            </a:r>
            <a:r>
              <a:rPr lang="en-US" b="1" dirty="0"/>
              <a:t> de </a:t>
            </a:r>
            <a:r>
              <a:rPr lang="en-US" b="1" dirty="0" err="1"/>
              <a:t>Orientação</a:t>
            </a:r>
            <a:r>
              <a:rPr lang="en-US" b="1" dirty="0"/>
              <a:t> </a:t>
            </a:r>
            <a:r>
              <a:rPr lang="en-US" b="1" dirty="0" err="1"/>
              <a:t>Geográfica</a:t>
            </a:r>
            <a:r>
              <a:rPr lang="en-US" b="1" dirty="0"/>
              <a:t> (IOG)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B43E60-919E-42E8-9C18-90FA16A6437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4767704"/>
            <a:ext cx="2930046" cy="1484243"/>
          </a:xfrm>
        </p:spPr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exportações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importações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produto/setor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59C6B33-81A8-4941-8147-E3FC4245CC12}"/>
              </a:ext>
            </a:extLst>
          </p:cNvPr>
          <p:cNvSpPr/>
          <p:nvPr/>
        </p:nvSpPr>
        <p:spPr>
          <a:xfrm>
            <a:off x="914400" y="1535144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ea typeface="Calibri" panose="020F0502020204030204" pitchFamily="34" charset="0"/>
              </a:rPr>
              <a:t>O </a:t>
            </a:r>
            <a:r>
              <a:rPr lang="pt-PT" b="1" dirty="0">
                <a:ea typeface="Calibri" panose="020F0502020204030204" pitchFamily="34" charset="0"/>
              </a:rPr>
              <a:t>Índice de Orientação Geográfica </a:t>
            </a:r>
            <a:r>
              <a:rPr lang="pt-PT" dirty="0">
                <a:ea typeface="Calibri" panose="020F0502020204030204" pitchFamily="34" charset="0"/>
              </a:rPr>
              <a:t>permite comparar a performance exportadora do país em análise para o mercado de destino com a performance do mundo para esse mercado. </a:t>
            </a:r>
            <a:endParaRPr lang="pt-P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6F3358B-2316-48D4-9BBC-086EE946B0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43869" y="4530054"/>
                <a:ext cx="2776756" cy="22566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Tx/>
                  <a:buNone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4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71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pt-PT" i="1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 – </a:t>
                </a:r>
                <a:r>
                  <a:rPr lang="pt-PT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país exportador (ASEN6)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pt-PT" i="1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 – </a:t>
                </a:r>
                <a:r>
                  <a:rPr lang="pt-PT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país importador (UE Big6)</a:t>
                </a:r>
                <a:endParaRPr lang="pt-PT" i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pt-PT" i="1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 – mundo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pt-PT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exportações totais do país i de s</a:t>
                </a:r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6F3358B-2316-48D4-9BBC-086EE946B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69" y="4530054"/>
                <a:ext cx="2776756" cy="2256639"/>
              </a:xfrm>
              <a:prstGeom prst="rect">
                <a:avLst/>
              </a:prstGeom>
              <a:blipFill>
                <a:blip r:embed="rId3"/>
                <a:stretch>
                  <a:fillRect b="-243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429BF49-9630-4D1E-8CDD-196F3C1AACC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83795" y="2715895"/>
                <a:ext cx="4864865" cy="13528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Tx/>
                  <a:buNone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4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71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pt-PT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𝑂𝐺</m:t>
                        </m:r>
                      </m:e>
                      <m:sub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GB" sz="1800" i="1" dirty="0">
                    <a:solidFill>
                      <a:schemeClr val="tx1"/>
                    </a:solidFill>
                  </a:rPr>
                  <a:t> &lt; 1</a:t>
                </a:r>
                <a:r>
                  <a:rPr lang="en-GB" sz="1800" dirty="0">
                    <a:solidFill>
                      <a:schemeClr val="tx1"/>
                    </a:solidFill>
                  </a:rPr>
                  <a:t>  </a:t>
                </a:r>
                <a:r>
                  <a:rPr lang="pt-PT" sz="16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pt-PT" sz="1600" dirty="0">
                    <a:solidFill>
                      <a:schemeClr val="tx1"/>
                    </a:solidFill>
                  </a:rPr>
                  <a:t> </a:t>
                </a:r>
                <a:r>
                  <a:rPr lang="pt-PT" sz="1600" u="sng" dirty="0">
                    <a:solidFill>
                      <a:schemeClr val="tx1"/>
                    </a:solidFill>
                  </a:rPr>
                  <a:t>viés geográfico “negativo”</a:t>
                </a:r>
                <a:r>
                  <a:rPr lang="pt-PT" sz="1600" dirty="0">
                    <a:solidFill>
                      <a:schemeClr val="tx1"/>
                    </a:solidFill>
                  </a:rPr>
                  <a:t>, ou seja, a importância das exportações bilaterais do produto </a:t>
                </a:r>
                <a:r>
                  <a:rPr lang="pt-PT" sz="1600" i="1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pt-PT" sz="1600" dirty="0">
                    <a:solidFill>
                      <a:schemeClr val="tx1"/>
                    </a:solidFill>
                  </a:rPr>
                  <a:t> para o comércio total do exportador é inferior à importância do seu parceiro nas compras mundiais daquele produto. </a:t>
                </a:r>
                <a:endParaRPr lang="pt-PT" sz="1600" i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PT" sz="1600" i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429BF49-9630-4D1E-8CDD-196F3C1AA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795" y="2715895"/>
                <a:ext cx="4864865" cy="1352805"/>
              </a:xfrm>
              <a:prstGeom prst="rect">
                <a:avLst/>
              </a:prstGeom>
              <a:blipFill>
                <a:blip r:embed="rId4"/>
                <a:stretch>
                  <a:fillRect l="-877" r="-877" b="-51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eta: Entalhada Para a Direita 13">
            <a:extLst>
              <a:ext uri="{FF2B5EF4-FFF2-40B4-BE49-F238E27FC236}">
                <a16:creationId xmlns:a16="http://schemas.microsoft.com/office/drawing/2014/main" id="{7A33471E-094D-4374-A9D4-366DF51BB7B3}"/>
              </a:ext>
            </a:extLst>
          </p:cNvPr>
          <p:cNvSpPr/>
          <p:nvPr/>
        </p:nvSpPr>
        <p:spPr>
          <a:xfrm>
            <a:off x="4623690" y="3057939"/>
            <a:ext cx="1339787" cy="74212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92EFDBB-EE13-4EBC-8864-7B6FEB089D18}"/>
              </a:ext>
            </a:extLst>
          </p:cNvPr>
          <p:cNvSpPr txBox="1">
            <a:spLocks/>
          </p:cNvSpPr>
          <p:nvPr/>
        </p:nvSpPr>
        <p:spPr>
          <a:xfrm>
            <a:off x="8069256" y="5125907"/>
            <a:ext cx="3579404" cy="1172620"/>
          </a:xfrm>
          <a:prstGeom prst="rect">
            <a:avLst/>
          </a:prstGeom>
          <a:ln w="28575">
            <a:solidFill>
              <a:srgbClr val="D24726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Logo, ainda pode existir espaço para o país em análise aumentar as suas exportações para o mercado de destino.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4A218948-CDF2-4469-B4FC-141B7B17E814}"/>
              </a:ext>
            </a:extLst>
          </p:cNvPr>
          <p:cNvCxnSpPr>
            <a:cxnSpLocks/>
            <a:endCxn id="16" idx="1"/>
          </p:cNvCxnSpPr>
          <p:nvPr/>
        </p:nvCxnSpPr>
        <p:spPr>
          <a:xfrm rot="16200000" flipH="1">
            <a:off x="7237073" y="4880033"/>
            <a:ext cx="1003079" cy="661288"/>
          </a:xfrm>
          <a:prstGeom prst="bentConnector2">
            <a:avLst/>
          </a:prstGeom>
          <a:ln w="28575">
            <a:solidFill>
              <a:srgbClr val="D247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ângulo 1">
                <a:extLst>
                  <a:ext uri="{FF2B5EF4-FFF2-40B4-BE49-F238E27FC236}">
                    <a16:creationId xmlns:a16="http://schemas.microsoft.com/office/drawing/2014/main" id="{1F8CE1D4-960F-4CB4-A3ED-5CDD635C32C2}"/>
                  </a:ext>
                </a:extLst>
              </p:cNvPr>
              <p:cNvSpPr/>
              <p:nvPr/>
            </p:nvSpPr>
            <p:spPr>
              <a:xfrm>
                <a:off x="1470992" y="2703787"/>
                <a:ext cx="2570922" cy="1646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𝐼𝑂𝐺</m:t>
                          </m:r>
                        </m:e>
                        <m:sub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den>
                          </m:f>
                        </m:den>
                      </m:f>
                    </m:oMath>
                  </m:oMathPara>
                </a14:m>
                <a:endParaRPr lang="pt-PT" sz="2400" dirty="0"/>
              </a:p>
            </p:txBody>
          </p:sp>
        </mc:Choice>
        <mc:Fallback xmlns="">
          <p:sp>
            <p:nvSpPr>
              <p:cNvPr id="30" name="Retângulo 1">
                <a:extLst>
                  <a:ext uri="{FF2B5EF4-FFF2-40B4-BE49-F238E27FC236}">
                    <a16:creationId xmlns:a16="http://schemas.microsoft.com/office/drawing/2014/main" id="{1F8CE1D4-960F-4CB4-A3ED-5CDD635C32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992" y="2703787"/>
                <a:ext cx="2570922" cy="16463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93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8980602" cy="640080"/>
          </a:xfrm>
        </p:spPr>
        <p:txBody>
          <a:bodyPr>
            <a:normAutofit/>
          </a:bodyPr>
          <a:lstStyle/>
          <a:p>
            <a:r>
              <a:rPr lang="en-US" b="1" dirty="0" err="1"/>
              <a:t>Índice</a:t>
            </a:r>
            <a:r>
              <a:rPr lang="en-US" b="1" dirty="0"/>
              <a:t> de </a:t>
            </a:r>
            <a:r>
              <a:rPr lang="en-US" b="1" dirty="0" err="1"/>
              <a:t>Complementaridade</a:t>
            </a:r>
            <a:r>
              <a:rPr lang="en-US" b="1" dirty="0"/>
              <a:t> do </a:t>
            </a:r>
            <a:r>
              <a:rPr lang="en-US" b="1" dirty="0" err="1"/>
              <a:t>Comércio</a:t>
            </a:r>
            <a:r>
              <a:rPr lang="en-US" b="1" dirty="0"/>
              <a:t> (ICC)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B43E60-919E-42E8-9C18-90FA16A6437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46379" y="4177718"/>
            <a:ext cx="2013600" cy="2680282"/>
          </a:xfrm>
        </p:spPr>
        <p:txBody>
          <a:bodyPr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40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pt-PT" sz="4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exportações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40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 – </a:t>
            </a:r>
            <a:r>
              <a:rPr lang="pt-PT" sz="4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importações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40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PT" sz="4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40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PT" sz="4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produto/setor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40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pt-PT" sz="4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país exportador (ASEN6)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40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 – </a:t>
            </a:r>
            <a:r>
              <a:rPr lang="pt-PT" sz="4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país importador (UE Big6)</a:t>
            </a:r>
            <a:endParaRPr lang="pt-PT" sz="4000" i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40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 – mundo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5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59C6B33-81A8-4941-8147-E3FC4245CC12}"/>
              </a:ext>
            </a:extLst>
          </p:cNvPr>
          <p:cNvSpPr/>
          <p:nvPr/>
        </p:nvSpPr>
        <p:spPr>
          <a:xfrm>
            <a:off x="914400" y="1535144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ea typeface="Calibri" panose="020F0502020204030204" pitchFamily="34" charset="0"/>
              </a:rPr>
              <a:t>O </a:t>
            </a:r>
            <a:r>
              <a:rPr lang="pt-PT" b="1" dirty="0">
                <a:ea typeface="Calibri" panose="020F0502020204030204" pitchFamily="34" charset="0"/>
              </a:rPr>
              <a:t>Índice de Complementaridade do Comércio </a:t>
            </a:r>
            <a:r>
              <a:rPr lang="pt-PT" dirty="0">
                <a:ea typeface="Calibri" panose="020F0502020204030204" pitchFamily="34" charset="0"/>
              </a:rPr>
              <a:t>é um indicador que mede a correspondência entre a vantagem comparativa de um país e a desvantagem comparativa do parceiro. </a:t>
            </a:r>
            <a:endParaRPr lang="pt-P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6F3358B-2316-48D4-9BBC-086EE946B0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52815" y="4395832"/>
                <a:ext cx="2805864" cy="2018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47500" lnSpcReduction="20000"/>
              </a:bodyPr>
              <a:lstStyle>
                <a:lvl1pPr marL="0" indent="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Tx/>
                  <a:buNone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4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71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3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PT" sz="30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-exportações totais de i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pt-PT" sz="30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importações totais de j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pt-PT" sz="30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importações (exportações) totais de w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pt-PT" sz="30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pt-PT" sz="16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6F3358B-2316-48D4-9BBC-086EE946B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815" y="4395832"/>
                <a:ext cx="2805864" cy="2018220"/>
              </a:xfrm>
              <a:prstGeom prst="rect">
                <a:avLst/>
              </a:prstGeom>
              <a:blipFill>
                <a:blip r:embed="rId3"/>
                <a:stretch>
                  <a:fillRect l="-65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tângulo 1">
                <a:extLst>
                  <a:ext uri="{FF2B5EF4-FFF2-40B4-BE49-F238E27FC236}">
                    <a16:creationId xmlns:a16="http://schemas.microsoft.com/office/drawing/2014/main" id="{8C493C14-52A2-4A51-B951-0DDAC0D01BEC}"/>
                  </a:ext>
                </a:extLst>
              </p:cNvPr>
              <p:cNvSpPr/>
              <p:nvPr/>
            </p:nvSpPr>
            <p:spPr>
              <a:xfrm>
                <a:off x="1375794" y="2462168"/>
                <a:ext cx="3129094" cy="1604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𝐼𝐶𝐶</m:t>
                          </m:r>
                        </m:e>
                        <m:sub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en-GB" sz="2400" i="1">
                          <a:latin typeface="Cambria Math" panose="02040503050406030204" pitchFamily="18" charset="0"/>
                        </a:rPr>
                        <m:t>=[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]×[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pt-PT" sz="3200" dirty="0"/>
              </a:p>
            </p:txBody>
          </p:sp>
        </mc:Choice>
        <mc:Fallback>
          <p:sp>
            <p:nvSpPr>
              <p:cNvPr id="18" name="Retângulo 1">
                <a:extLst>
                  <a:ext uri="{FF2B5EF4-FFF2-40B4-BE49-F238E27FC236}">
                    <a16:creationId xmlns:a16="http://schemas.microsoft.com/office/drawing/2014/main" id="{8C493C14-52A2-4A51-B951-0DDAC0D01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794" y="2462168"/>
                <a:ext cx="3129094" cy="1604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eta: Entalhada Para a Direita 13">
            <a:extLst>
              <a:ext uri="{FF2B5EF4-FFF2-40B4-BE49-F238E27FC236}">
                <a16:creationId xmlns:a16="http://schemas.microsoft.com/office/drawing/2014/main" id="{F1209059-9A4D-44DE-81C4-D0EA479DEE54}"/>
              </a:ext>
            </a:extLst>
          </p:cNvPr>
          <p:cNvSpPr/>
          <p:nvPr/>
        </p:nvSpPr>
        <p:spPr>
          <a:xfrm>
            <a:off x="5034509" y="3057939"/>
            <a:ext cx="1339787" cy="74212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FF42D317-6509-45F3-A01B-4F582DFBF9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36361" y="2715895"/>
                <a:ext cx="4912300" cy="24100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Tx/>
                  <a:buNone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6002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0574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5146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971800" indent="-2286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defRPr lang="en-US" sz="12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pt-PT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𝐶𝐶</m:t>
                        </m:r>
                      </m:e>
                      <m:sub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GB" sz="1800" i="1" dirty="0">
                    <a:solidFill>
                      <a:schemeClr val="tx1"/>
                    </a:solidFill>
                  </a:rPr>
                  <a:t> &gt; 1</a:t>
                </a:r>
                <a:r>
                  <a:rPr lang="en-GB" sz="1800" dirty="0">
                    <a:solidFill>
                      <a:schemeClr val="tx1"/>
                    </a:solidFill>
                  </a:rPr>
                  <a:t>  </a:t>
                </a:r>
                <a:r>
                  <a:rPr lang="pt-PT" sz="16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pt-PT" sz="1600" dirty="0">
                    <a:solidFill>
                      <a:schemeClr val="tx1"/>
                    </a:solidFill>
                  </a:rPr>
                  <a:t> </a:t>
                </a:r>
                <a:r>
                  <a:rPr lang="pt-PT" sz="1400" u="sng" dirty="0">
                    <a:solidFill>
                      <a:schemeClr val="tx1"/>
                    </a:solidFill>
                  </a:rPr>
                  <a:t>existe complementaridade</a:t>
                </a:r>
                <a:r>
                  <a:rPr lang="pt-PT" sz="1400" dirty="0">
                    <a:solidFill>
                      <a:schemeClr val="tx1"/>
                    </a:solidFill>
                  </a:rPr>
                  <a:t> no comércio, dado que para o produto s, o país exportador apresenta competitividade/vantagem comparativa no bem (1º termo</a:t>
                </a:r>
                <a:r>
                  <a:rPr lang="en-GB" sz="1400" i="1" dirty="0">
                    <a:solidFill>
                      <a:schemeClr val="tx1"/>
                    </a:solidFill>
                  </a:rPr>
                  <a:t>&gt; 1)  </a:t>
                </a:r>
                <a:r>
                  <a:rPr lang="en-GB" sz="1400" dirty="0">
                    <a:solidFill>
                      <a:schemeClr val="tx1"/>
                    </a:solidFill>
                  </a:rPr>
                  <a:t>e o </a:t>
                </a:r>
                <a:r>
                  <a:rPr lang="en-GB" sz="1400" dirty="0" err="1">
                    <a:solidFill>
                      <a:schemeClr val="tx1"/>
                    </a:solidFill>
                  </a:rPr>
                  <a:t>país</a:t>
                </a:r>
                <a:r>
                  <a:rPr lang="en-GB" sz="1400" dirty="0">
                    <a:solidFill>
                      <a:schemeClr val="tx1"/>
                    </a:solidFill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</a:rPr>
                  <a:t>importador</a:t>
                </a:r>
                <a:r>
                  <a:rPr lang="en-GB" sz="1400" dirty="0">
                    <a:solidFill>
                      <a:schemeClr val="tx1"/>
                    </a:solidFill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</a:rPr>
                  <a:t>apresenta</a:t>
                </a:r>
                <a:r>
                  <a:rPr lang="en-GB" sz="1400" dirty="0">
                    <a:solidFill>
                      <a:schemeClr val="tx1"/>
                    </a:solidFill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</a:rPr>
                  <a:t>desvantagem</a:t>
                </a:r>
                <a:r>
                  <a:rPr lang="en-GB" sz="1400" dirty="0">
                    <a:solidFill>
                      <a:schemeClr val="tx1"/>
                    </a:solidFill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</a:rPr>
                  <a:t>comparativa</a:t>
                </a:r>
                <a:r>
                  <a:rPr lang="en-GB" sz="1400" dirty="0">
                    <a:solidFill>
                      <a:schemeClr val="tx1"/>
                    </a:solidFill>
                  </a:rPr>
                  <a:t> (2º </a:t>
                </a:r>
                <a:r>
                  <a:rPr lang="en-GB" sz="1400" dirty="0" err="1">
                    <a:solidFill>
                      <a:schemeClr val="tx1"/>
                    </a:solidFill>
                  </a:rPr>
                  <a:t>termo</a:t>
                </a:r>
                <a:r>
                  <a:rPr lang="en-GB" sz="1400" dirty="0">
                    <a:solidFill>
                      <a:schemeClr val="tx1"/>
                    </a:solidFill>
                  </a:rPr>
                  <a:t> &gt;1)</a:t>
                </a:r>
                <a:endParaRPr lang="pt-PT" sz="14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pt-PT" sz="1600" dirty="0">
                  <a:solidFill>
                    <a:schemeClr val="tx1"/>
                  </a:solidFill>
                </a:endParaRPr>
              </a:p>
              <a:p>
                <a:endParaRPr lang="pt-PT" sz="1600" i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pt-PT" sz="1600" i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FF42D317-6509-45F3-A01B-4F582DFBF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361" y="2715895"/>
                <a:ext cx="4912300" cy="2410012"/>
              </a:xfrm>
              <a:prstGeom prst="rect">
                <a:avLst/>
              </a:prstGeom>
              <a:blipFill>
                <a:blip r:embed="rId5"/>
                <a:stretch>
                  <a:fillRect l="-74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AA02F9C-61C7-4E8B-92F7-AA0B78E7DB04}"/>
              </a:ext>
            </a:extLst>
          </p:cNvPr>
          <p:cNvSpPr txBox="1">
            <a:spLocks/>
          </p:cNvSpPr>
          <p:nvPr/>
        </p:nvSpPr>
        <p:spPr>
          <a:xfrm>
            <a:off x="7765115" y="5079327"/>
            <a:ext cx="3579404" cy="1172620"/>
          </a:xfrm>
          <a:prstGeom prst="rect">
            <a:avLst/>
          </a:prstGeom>
          <a:ln w="28575">
            <a:solidFill>
              <a:srgbClr val="D24726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É esperado que aumente o comércio entre os países no caso de uma liberalização das trocas.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CF12D70-CF49-4FCF-9776-B28067D6B76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51061" y="4869850"/>
            <a:ext cx="1338997" cy="689111"/>
          </a:xfrm>
          <a:prstGeom prst="bentConnector2">
            <a:avLst/>
          </a:prstGeom>
          <a:ln w="28575">
            <a:solidFill>
              <a:srgbClr val="D247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301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8980602" cy="640080"/>
          </a:xfrm>
        </p:spPr>
        <p:txBody>
          <a:bodyPr/>
          <a:lstStyle/>
          <a:p>
            <a:r>
              <a:rPr lang="en-US" b="1" dirty="0" err="1"/>
              <a:t>Cruzamento</a:t>
            </a:r>
            <a:r>
              <a:rPr lang="en-US" b="1" dirty="0"/>
              <a:t> do IOG e ICC – As 4 </a:t>
            </a:r>
            <a:r>
              <a:rPr lang="en-US" b="1" dirty="0" err="1"/>
              <a:t>situações</a:t>
            </a:r>
            <a:r>
              <a:rPr lang="en-US" b="1" dirty="0"/>
              <a:t> </a:t>
            </a:r>
            <a:r>
              <a:rPr lang="en-US" b="1" dirty="0" err="1"/>
              <a:t>possíveis</a:t>
            </a:r>
            <a:endParaRPr lang="en-US" b="1" i="1" dirty="0"/>
          </a:p>
        </p:txBody>
      </p:sp>
      <p:sp>
        <p:nvSpPr>
          <p:cNvPr id="7" name="Retângulo 8">
            <a:extLst>
              <a:ext uri="{FF2B5EF4-FFF2-40B4-BE49-F238E27FC236}">
                <a16:creationId xmlns:a16="http://schemas.microsoft.com/office/drawing/2014/main" id="{3D572219-C801-486D-AB87-037B310C0016}"/>
              </a:ext>
            </a:extLst>
          </p:cNvPr>
          <p:cNvSpPr/>
          <p:nvPr/>
        </p:nvSpPr>
        <p:spPr>
          <a:xfrm>
            <a:off x="914400" y="1495388"/>
            <a:ext cx="1036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ea typeface="Calibri" panose="020F0502020204030204" pitchFamily="34" charset="0"/>
              </a:rPr>
              <a:t>Com base na combinação destes dois indicadores – IOG e ICC – é possível identificar as principais oportunidades para o país analisado expandir as suas exportações para o mercado de destino, ou seja, perceber se </a:t>
            </a:r>
            <a:r>
              <a:rPr lang="pt-PT" b="1" dirty="0">
                <a:ea typeface="Calibri" panose="020F0502020204030204" pitchFamily="34" charset="0"/>
              </a:rPr>
              <a:t>existe potencial de comércio</a:t>
            </a:r>
            <a:r>
              <a:rPr lang="pt-PT" dirty="0">
                <a:ea typeface="Calibri" panose="020F0502020204030204" pitchFamily="34" charset="0"/>
              </a:rPr>
              <a:t>.</a:t>
            </a:r>
            <a:endParaRPr lang="pt-PT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F7F38CB-54BD-414B-AF46-930BD5275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58682"/>
              </p:ext>
            </p:extLst>
          </p:nvPr>
        </p:nvGraphicFramePr>
        <p:xfrm>
          <a:off x="2985282" y="2682711"/>
          <a:ext cx="6698514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3349257">
                  <a:extLst>
                    <a:ext uri="{9D8B030D-6E8A-4147-A177-3AD203B41FA5}">
                      <a16:colId xmlns:a16="http://schemas.microsoft.com/office/drawing/2014/main" val="531416091"/>
                    </a:ext>
                  </a:extLst>
                </a:gridCol>
                <a:gridCol w="3349257">
                  <a:extLst>
                    <a:ext uri="{9D8B030D-6E8A-4147-A177-3AD203B41FA5}">
                      <a16:colId xmlns:a16="http://schemas.microsoft.com/office/drawing/2014/main" val="3377597088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IOG &gt; 1 e ICC &gt; 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O viés geográfico positivo reflete a complementaridade entre os países.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6154" marR="56154" marT="0" marB="0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IOG &gt; 1 e ICC &lt; 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O viés geográfico é positivo, mas não é justificado pela complementaridade, existindo outros fatores que refletem o comércio. </a:t>
                      </a:r>
                      <a:r>
                        <a:rPr lang="pt-PT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(ex: inserção em cadeias globais de valor)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6154" marR="56154" marT="0" marB="0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904368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IOG &lt; 1 e ICC &gt; 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Existe complementaridade, mas ainda existe espaço para comércio adicional. </a:t>
                      </a:r>
                      <a:r>
                        <a:rPr lang="pt-PT" sz="14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Esta é a situação de potencial de comércio</a:t>
                      </a:r>
                      <a:r>
                        <a:rPr lang="pt-PT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6154" marR="56154" marT="0" marB="0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IOG &lt; 1 e ICC &lt; 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Batang" panose="02030600000101010101" pitchFamily="18" charset="-127"/>
                        </a:rPr>
                        <a:t>O viés geográfico é negativo como esperado considerando a ausência de complementaridade entre os países.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6154" marR="56154" marT="0" marB="0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239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011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BBCCDC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53D9B26-3A46-42FC-A6C6-B16B6ABB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541353"/>
            <a:ext cx="9735976" cy="64008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O que </a:t>
            </a:r>
            <a:r>
              <a:rPr lang="en-US" b="1" dirty="0" err="1"/>
              <a:t>determina</a:t>
            </a:r>
            <a:r>
              <a:rPr lang="en-US" b="1" dirty="0"/>
              <a:t> a </a:t>
            </a:r>
            <a:r>
              <a:rPr lang="en-US" b="1" dirty="0" err="1"/>
              <a:t>capacidade</a:t>
            </a:r>
            <a:r>
              <a:rPr lang="en-US" b="1" dirty="0"/>
              <a:t> </a:t>
            </a:r>
            <a:r>
              <a:rPr lang="en-US" b="1" dirty="0" err="1"/>
              <a:t>exportadora</a:t>
            </a:r>
            <a:r>
              <a:rPr lang="en-US" b="1" dirty="0"/>
              <a:t> da ASEAN </a:t>
            </a:r>
            <a:r>
              <a:rPr lang="en-US" b="1" dirty="0" err="1"/>
              <a:t>na</a:t>
            </a:r>
            <a:r>
              <a:rPr lang="en-US" b="1" dirty="0"/>
              <a:t> UE (1/2)</a:t>
            </a:r>
            <a:br>
              <a:rPr lang="en-US" b="1" dirty="0"/>
            </a:br>
            <a:r>
              <a:rPr lang="en-US" sz="2200" i="1" dirty="0" err="1"/>
              <a:t>Avaliação</a:t>
            </a:r>
            <a:r>
              <a:rPr lang="en-US" sz="2200" i="1" dirty="0"/>
              <a:t> </a:t>
            </a:r>
            <a:r>
              <a:rPr lang="en-US" sz="2200" i="1" dirty="0" err="1"/>
              <a:t>geral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090B8200-DA91-4DB3-A5A7-982D5E21E9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141039"/>
                  </p:ext>
                </p:extLst>
              </p:nvPr>
            </p:nvGraphicFramePr>
            <p:xfrm>
              <a:off x="2283746" y="1886309"/>
              <a:ext cx="7286465" cy="2106253"/>
            </p:xfrm>
            <a:graphic>
              <a:graphicData uri="http://schemas.openxmlformats.org/drawingml/2006/table">
                <a:tbl>
                  <a:tblPr firstRow="1" firstCol="1" bandRow="1">
                    <a:tableStyleId>{85BE263C-DBD7-4A20-BB59-AAB30ACAA65A}</a:tableStyleId>
                  </a:tblPr>
                  <a:tblGrid>
                    <a:gridCol w="816394">
                      <a:extLst>
                        <a:ext uri="{9D8B030D-6E8A-4147-A177-3AD203B41FA5}">
                          <a16:colId xmlns:a16="http://schemas.microsoft.com/office/drawing/2014/main" val="250059274"/>
                        </a:ext>
                      </a:extLst>
                    </a:gridCol>
                    <a:gridCol w="1063226">
                      <a:extLst>
                        <a:ext uri="{9D8B030D-6E8A-4147-A177-3AD203B41FA5}">
                          <a16:colId xmlns:a16="http://schemas.microsoft.com/office/drawing/2014/main" val="1867724395"/>
                        </a:ext>
                      </a:extLst>
                    </a:gridCol>
                    <a:gridCol w="702831">
                      <a:extLst>
                        <a:ext uri="{9D8B030D-6E8A-4147-A177-3AD203B41FA5}">
                          <a16:colId xmlns:a16="http://schemas.microsoft.com/office/drawing/2014/main" val="1933574695"/>
                        </a:ext>
                      </a:extLst>
                    </a:gridCol>
                    <a:gridCol w="798581">
                      <a:extLst>
                        <a:ext uri="{9D8B030D-6E8A-4147-A177-3AD203B41FA5}">
                          <a16:colId xmlns:a16="http://schemas.microsoft.com/office/drawing/2014/main" val="3816579664"/>
                        </a:ext>
                      </a:extLst>
                    </a:gridCol>
                    <a:gridCol w="831292">
                      <a:extLst>
                        <a:ext uri="{9D8B030D-6E8A-4147-A177-3AD203B41FA5}">
                          <a16:colId xmlns:a16="http://schemas.microsoft.com/office/drawing/2014/main" val="3339934109"/>
                        </a:ext>
                      </a:extLst>
                    </a:gridCol>
                    <a:gridCol w="831292">
                      <a:extLst>
                        <a:ext uri="{9D8B030D-6E8A-4147-A177-3AD203B41FA5}">
                          <a16:colId xmlns:a16="http://schemas.microsoft.com/office/drawing/2014/main" val="2176721977"/>
                        </a:ext>
                      </a:extLst>
                    </a:gridCol>
                    <a:gridCol w="861833">
                      <a:extLst>
                        <a:ext uri="{9D8B030D-6E8A-4147-A177-3AD203B41FA5}">
                          <a16:colId xmlns:a16="http://schemas.microsoft.com/office/drawing/2014/main" val="1351760780"/>
                        </a:ext>
                      </a:extLst>
                    </a:gridCol>
                    <a:gridCol w="1381016">
                      <a:extLst>
                        <a:ext uri="{9D8B030D-6E8A-4147-A177-3AD203B41FA5}">
                          <a16:colId xmlns:a16="http://schemas.microsoft.com/office/drawing/2014/main" val="3238980449"/>
                        </a:ext>
                      </a:extLst>
                    </a:gridCol>
                  </a:tblGrid>
                  <a:tr h="680553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Período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pt-PT" sz="1200" i="0" smtClean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200" dirty="0">
                              <a:effectLst/>
                            </a:rPr>
                            <a:t> quota de </a:t>
                          </a:r>
                          <a:r>
                            <a:rPr lang="en-US" sz="1200" dirty="0" err="1">
                              <a:effectLst/>
                            </a:rPr>
                            <a:t>mercado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Total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Estrutura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Escala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Produto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Mercado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Competitividade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extLst>
                      <a:ext uri="{0D108BD9-81ED-4DB2-BD59-A6C34878D82A}">
                        <a16:rowId xmlns:a16="http://schemas.microsoft.com/office/drawing/2014/main" val="77621954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2007-09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0,05%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-12,11%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-11,44%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-14,18%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2,55%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0,19%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-0,67%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8028990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2010-13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0,12%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17,84%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6,72%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11,50%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-6,20%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1,43%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11,11%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21442635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2014-16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0,05%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B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-0,51%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-9,74%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-15,60%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6,18%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-0,31%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9,23%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7161000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2007-16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R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0,90%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L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32,98%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L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-1,44%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-9,43%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6,30%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1,70%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34,42%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01653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090B8200-DA91-4DB3-A5A7-982D5E21E9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141039"/>
                  </p:ext>
                </p:extLst>
              </p:nvPr>
            </p:nvGraphicFramePr>
            <p:xfrm>
              <a:off x="2283746" y="1886309"/>
              <a:ext cx="7286465" cy="2106253"/>
            </p:xfrm>
            <a:graphic>
              <a:graphicData uri="http://schemas.openxmlformats.org/drawingml/2006/table">
                <a:tbl>
                  <a:tblPr firstRow="1" firstCol="1" bandRow="1">
                    <a:tableStyleId>{85BE263C-DBD7-4A20-BB59-AAB30ACAA65A}</a:tableStyleId>
                  </a:tblPr>
                  <a:tblGrid>
                    <a:gridCol w="816394">
                      <a:extLst>
                        <a:ext uri="{9D8B030D-6E8A-4147-A177-3AD203B41FA5}">
                          <a16:colId xmlns:a16="http://schemas.microsoft.com/office/drawing/2014/main" val="250059274"/>
                        </a:ext>
                      </a:extLst>
                    </a:gridCol>
                    <a:gridCol w="1063226">
                      <a:extLst>
                        <a:ext uri="{9D8B030D-6E8A-4147-A177-3AD203B41FA5}">
                          <a16:colId xmlns:a16="http://schemas.microsoft.com/office/drawing/2014/main" val="1867724395"/>
                        </a:ext>
                      </a:extLst>
                    </a:gridCol>
                    <a:gridCol w="702831">
                      <a:extLst>
                        <a:ext uri="{9D8B030D-6E8A-4147-A177-3AD203B41FA5}">
                          <a16:colId xmlns:a16="http://schemas.microsoft.com/office/drawing/2014/main" val="1933574695"/>
                        </a:ext>
                      </a:extLst>
                    </a:gridCol>
                    <a:gridCol w="798581">
                      <a:extLst>
                        <a:ext uri="{9D8B030D-6E8A-4147-A177-3AD203B41FA5}">
                          <a16:colId xmlns:a16="http://schemas.microsoft.com/office/drawing/2014/main" val="3816579664"/>
                        </a:ext>
                      </a:extLst>
                    </a:gridCol>
                    <a:gridCol w="831292">
                      <a:extLst>
                        <a:ext uri="{9D8B030D-6E8A-4147-A177-3AD203B41FA5}">
                          <a16:colId xmlns:a16="http://schemas.microsoft.com/office/drawing/2014/main" val="3339934109"/>
                        </a:ext>
                      </a:extLst>
                    </a:gridCol>
                    <a:gridCol w="831292">
                      <a:extLst>
                        <a:ext uri="{9D8B030D-6E8A-4147-A177-3AD203B41FA5}">
                          <a16:colId xmlns:a16="http://schemas.microsoft.com/office/drawing/2014/main" val="2176721977"/>
                        </a:ext>
                      </a:extLst>
                    </a:gridCol>
                    <a:gridCol w="861833">
                      <a:extLst>
                        <a:ext uri="{9D8B030D-6E8A-4147-A177-3AD203B41FA5}">
                          <a16:colId xmlns:a16="http://schemas.microsoft.com/office/drawing/2014/main" val="1351760780"/>
                        </a:ext>
                      </a:extLst>
                    </a:gridCol>
                    <a:gridCol w="1381016">
                      <a:extLst>
                        <a:ext uri="{9D8B030D-6E8A-4147-A177-3AD203B41FA5}">
                          <a16:colId xmlns:a16="http://schemas.microsoft.com/office/drawing/2014/main" val="3238980449"/>
                        </a:ext>
                      </a:extLst>
                    </a:gridCol>
                  </a:tblGrid>
                  <a:tr h="680553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Período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54913" marR="54913" marT="0" marB="0" anchor="ctr">
                        <a:blipFill>
                          <a:blip r:embed="rId2"/>
                          <a:stretch>
                            <a:fillRect l="-76571" t="-1786" r="-508000" b="-213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Total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Estrutura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Escala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Produto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Mercado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Efeito de Competitividade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extLst>
                      <a:ext uri="{0D108BD9-81ED-4DB2-BD59-A6C34878D82A}">
                        <a16:rowId xmlns:a16="http://schemas.microsoft.com/office/drawing/2014/main" val="77621954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2007-09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0,05%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-12,11%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-11,44%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-14,18%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2,55%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0,19%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-0,67%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8028990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2010-13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0,12%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17,84%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6,72%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11,50%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-6,20%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1,43%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11,11%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21442635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2014-16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0,05%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B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-0,51%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-9,74%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-15,60%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6,18%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-0,31%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9,23%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7161000"/>
                      </a:ext>
                    </a:extLst>
                  </a:tr>
                  <a:tr h="356425">
                    <a:tc>
                      <a:txBody>
                        <a:bodyPr/>
                        <a:lstStyle/>
                        <a:p>
                          <a:pPr marL="0" marR="0" indent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2007-16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R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0,90%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L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32,98%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lnL w="19050" cap="flat" cmpd="sng" algn="ctr">
                          <a:solidFill>
                            <a:schemeClr val="accent6">
                              <a:lumMod val="50000"/>
                            </a:schemeClr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-1,44%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>
                              <a:effectLst/>
                            </a:rPr>
                            <a:t>-9,43%</a:t>
                          </a:r>
                          <a:endParaRPr lang="en-US" sz="12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6,30%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1,70%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PT" sz="1200" dirty="0">
                              <a:effectLst/>
                            </a:rPr>
                            <a:t>34,42%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4913" marR="54913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01653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Rectangle 41">
            <a:extLst>
              <a:ext uri="{FF2B5EF4-FFF2-40B4-BE49-F238E27FC236}">
                <a16:creationId xmlns:a16="http://schemas.microsoft.com/office/drawing/2014/main" id="{5F7995F6-C708-4FA0-B5B7-BEE03A5F288B}"/>
              </a:ext>
            </a:extLst>
          </p:cNvPr>
          <p:cNvSpPr/>
          <p:nvPr/>
        </p:nvSpPr>
        <p:spPr>
          <a:xfrm rot="5400000">
            <a:off x="4962747" y="39949"/>
            <a:ext cx="2266505" cy="10614994"/>
          </a:xfrm>
          <a:prstGeom prst="rect">
            <a:avLst/>
          </a:prstGeom>
          <a:solidFill>
            <a:srgbClr val="BB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4" name="L-Shape 12">
            <a:extLst>
              <a:ext uri="{FF2B5EF4-FFF2-40B4-BE49-F238E27FC236}">
                <a16:creationId xmlns:a16="http://schemas.microsoft.com/office/drawing/2014/main" id="{2C447B12-1F7E-4511-A707-061A03049BB9}"/>
              </a:ext>
            </a:extLst>
          </p:cNvPr>
          <p:cNvSpPr/>
          <p:nvPr/>
        </p:nvSpPr>
        <p:spPr>
          <a:xfrm rot="16200000">
            <a:off x="10595598" y="5672800"/>
            <a:ext cx="807899" cy="807899"/>
          </a:xfrm>
          <a:prstGeom prst="corner">
            <a:avLst>
              <a:gd name="adj1" fmla="val 23355"/>
              <a:gd name="adj2" fmla="val 23357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7340B9BE-2C34-4487-859D-D1E23EA7EE31}"/>
              </a:ext>
            </a:extLst>
          </p:cNvPr>
          <p:cNvSpPr/>
          <p:nvPr/>
        </p:nvSpPr>
        <p:spPr>
          <a:xfrm>
            <a:off x="198784" y="1363264"/>
            <a:ext cx="117149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Análise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CMS das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exportações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ASEAN para a UE  </a:t>
            </a:r>
            <a:endParaRPr lang="en-US" sz="2000" b="1" dirty="0">
              <a:latin typeface="+mj-lt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4ED7E3-E3DC-497E-B00B-9385886AD1C5}"/>
              </a:ext>
            </a:extLst>
          </p:cNvPr>
          <p:cNvSpPr txBox="1">
            <a:spLocks/>
          </p:cNvSpPr>
          <p:nvPr/>
        </p:nvSpPr>
        <p:spPr>
          <a:xfrm>
            <a:off x="921024" y="4214193"/>
            <a:ext cx="10157793" cy="1352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O grupo de países do sudeste asiático apresenta uma grande melhoria na sua performance exportadora de 2007 para 2016.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As fileiras produtivas que mais contribuíram para esta melhoria, registando maior crescimento, foram a dos </a:t>
            </a:r>
            <a:r>
              <a:rPr lang="pt-PT" sz="1300" b="1" dirty="0">
                <a:solidFill>
                  <a:schemeClr val="tx1"/>
                </a:solidFill>
              </a:rPr>
              <a:t>veículos</a:t>
            </a:r>
            <a:r>
              <a:rPr lang="pt-PT" sz="1300" dirty="0">
                <a:solidFill>
                  <a:schemeClr val="tx1"/>
                </a:solidFill>
              </a:rPr>
              <a:t>, </a:t>
            </a:r>
            <a:r>
              <a:rPr lang="pt-PT" sz="1300" b="1" dirty="0">
                <a:solidFill>
                  <a:schemeClr val="tx1"/>
                </a:solidFill>
              </a:rPr>
              <a:t>elétricos</a:t>
            </a:r>
            <a:r>
              <a:rPr lang="pt-PT" sz="1300" dirty="0">
                <a:solidFill>
                  <a:schemeClr val="tx1"/>
                </a:solidFill>
              </a:rPr>
              <a:t>, </a:t>
            </a:r>
            <a:r>
              <a:rPr lang="pt-PT" sz="1300" b="1" dirty="0">
                <a:solidFill>
                  <a:schemeClr val="tx1"/>
                </a:solidFill>
              </a:rPr>
              <a:t>químicos</a:t>
            </a:r>
            <a:r>
              <a:rPr lang="pt-PT" sz="1300" dirty="0">
                <a:solidFill>
                  <a:schemeClr val="tx1"/>
                </a:solidFill>
              </a:rPr>
              <a:t>, </a:t>
            </a:r>
            <a:r>
              <a:rPr lang="pt-PT" sz="1300" b="1" dirty="0">
                <a:solidFill>
                  <a:schemeClr val="tx1"/>
                </a:solidFill>
              </a:rPr>
              <a:t>têxteis</a:t>
            </a:r>
            <a:r>
              <a:rPr lang="pt-PT" sz="1300" dirty="0">
                <a:solidFill>
                  <a:schemeClr val="tx1"/>
                </a:solidFill>
              </a:rPr>
              <a:t> e </a:t>
            </a:r>
            <a:r>
              <a:rPr lang="pt-PT" sz="1300" b="1" dirty="0">
                <a:solidFill>
                  <a:schemeClr val="tx1"/>
                </a:solidFill>
              </a:rPr>
              <a:t>eletrónicos</a:t>
            </a:r>
            <a:r>
              <a:rPr lang="pt-PT" sz="1300" dirty="0">
                <a:solidFill>
                  <a:schemeClr val="tx1"/>
                </a:solidFill>
              </a:rPr>
              <a:t>.</a:t>
            </a:r>
            <a:endParaRPr lang="pt-PT" sz="1300" b="1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As fileiras de </a:t>
            </a:r>
            <a:r>
              <a:rPr lang="pt-PT" sz="1300" b="1" dirty="0">
                <a:solidFill>
                  <a:schemeClr val="tx1"/>
                </a:solidFill>
              </a:rPr>
              <a:t>não ferrosos </a:t>
            </a:r>
            <a:r>
              <a:rPr lang="pt-PT" sz="1300" dirty="0">
                <a:solidFill>
                  <a:schemeClr val="tx1"/>
                </a:solidFill>
              </a:rPr>
              <a:t>e </a:t>
            </a:r>
            <a:r>
              <a:rPr lang="pt-PT" sz="1300" b="1" dirty="0">
                <a:solidFill>
                  <a:schemeClr val="tx1"/>
                </a:solidFill>
              </a:rPr>
              <a:t>ferro</a:t>
            </a:r>
            <a:r>
              <a:rPr lang="pt-PT" sz="1300" dirty="0">
                <a:solidFill>
                  <a:schemeClr val="tx1"/>
                </a:solidFill>
              </a:rPr>
              <a:t> e aço são aquelas que apresentam pior desempenho, tendo registado uma queda de mais de 60% das exportações em 2016 face a 2007.</a:t>
            </a:r>
            <a:endParaRPr lang="pt-PT" sz="13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O </a:t>
            </a:r>
            <a:r>
              <a:rPr lang="pt-PT" sz="1300" b="1" dirty="0">
                <a:solidFill>
                  <a:schemeClr val="tx1"/>
                </a:solidFill>
              </a:rPr>
              <a:t>efeito de competitividade </a:t>
            </a:r>
            <a:r>
              <a:rPr lang="pt-PT" sz="1300" dirty="0">
                <a:solidFill>
                  <a:schemeClr val="tx1"/>
                </a:solidFill>
              </a:rPr>
              <a:t>desempenha o papel dominante na explicação do crescimento das exportações da ASEAN.</a:t>
            </a:r>
            <a:endParaRPr lang="pt-PT" sz="13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Gráfico 11">
            <a:extLst>
              <a:ext uri="{FF2B5EF4-FFF2-40B4-BE49-F238E27FC236}">
                <a16:creationId xmlns:a16="http://schemas.microsoft.com/office/drawing/2014/main" id="{B406A3BB-2F77-4387-B2FC-6B37AB3AD5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277488"/>
              </p:ext>
            </p:extLst>
          </p:nvPr>
        </p:nvGraphicFramePr>
        <p:xfrm>
          <a:off x="574215" y="2168661"/>
          <a:ext cx="6905152" cy="414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Rectangle 24">
            <a:extLst>
              <a:ext uri="{FF2B5EF4-FFF2-40B4-BE49-F238E27FC236}">
                <a16:creationId xmlns:a16="http://schemas.microsoft.com/office/drawing/2014/main" id="{5EE53BBE-8EBC-40E2-BC5F-F1A96872CF0C}"/>
              </a:ext>
            </a:extLst>
          </p:cNvPr>
          <p:cNvSpPr/>
          <p:nvPr/>
        </p:nvSpPr>
        <p:spPr>
          <a:xfrm>
            <a:off x="7883998" y="1468546"/>
            <a:ext cx="3828646" cy="4908363"/>
          </a:xfrm>
          <a:prstGeom prst="rect">
            <a:avLst/>
          </a:prstGeom>
          <a:solidFill>
            <a:srgbClr val="BB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39F46F41-E4BA-46A1-9B62-16D4455953BB}"/>
              </a:ext>
            </a:extLst>
          </p:cNvPr>
          <p:cNvSpPr txBox="1">
            <a:spLocks/>
          </p:cNvSpPr>
          <p:nvPr/>
        </p:nvSpPr>
        <p:spPr>
          <a:xfrm>
            <a:off x="7904725" y="1669318"/>
            <a:ext cx="3557719" cy="1352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14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Vietname</a:t>
            </a:r>
            <a:r>
              <a:rPr lang="pt-PT" sz="1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regista uma variação positiva das exportações em todos os subperíodos analisados.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  <a:ea typeface="Calibri" panose="020F0502020204030204" pitchFamily="34" charset="0"/>
              </a:rPr>
              <a:t>O </a:t>
            </a:r>
            <a:r>
              <a:rPr lang="pt-PT" sz="1400" b="1" dirty="0">
                <a:solidFill>
                  <a:schemeClr val="tx1"/>
                </a:solidFill>
                <a:ea typeface="Calibri" panose="020F0502020204030204" pitchFamily="34" charset="0"/>
              </a:rPr>
              <a:t>efeito de competitividade </a:t>
            </a:r>
            <a:r>
              <a:rPr lang="pt-PT" sz="1400" dirty="0">
                <a:solidFill>
                  <a:schemeClr val="tx1"/>
                </a:solidFill>
                <a:ea typeface="Calibri" panose="020F0502020204030204" pitchFamily="34" charset="0"/>
              </a:rPr>
              <a:t>destaca-se como fator explicativo do crescimento das exportações sobretudo do Vietnam.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  <a:ea typeface="Calibri" panose="020F0502020204030204" pitchFamily="34" charset="0"/>
              </a:rPr>
              <a:t>A </a:t>
            </a:r>
            <a:r>
              <a:rPr lang="pt-PT" sz="1400" b="1" dirty="0">
                <a:solidFill>
                  <a:schemeClr val="tx1"/>
                </a:solidFill>
                <a:ea typeface="Calibri" panose="020F0502020204030204" pitchFamily="34" charset="0"/>
              </a:rPr>
              <a:t>especialização</a:t>
            </a:r>
            <a:r>
              <a:rPr lang="pt-PT" sz="1400" dirty="0">
                <a:solidFill>
                  <a:schemeClr val="tx1"/>
                </a:solidFill>
                <a:ea typeface="Calibri" panose="020F0502020204030204" pitchFamily="34" charset="0"/>
              </a:rPr>
              <a:t> dos países da ASEAN é favorável nas exportações para a UE, sendo este o efeito que mais contribui positivamente para o efeito de estrutura.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PT" sz="14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4EC2E30C-C9B5-46B6-970C-C558B24612D2}"/>
              </a:ext>
            </a:extLst>
          </p:cNvPr>
          <p:cNvSpPr/>
          <p:nvPr/>
        </p:nvSpPr>
        <p:spPr>
          <a:xfrm>
            <a:off x="676092" y="1551113"/>
            <a:ext cx="6793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Análise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CMS das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exportações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membro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ASEAN para a UE entre 2007 e 2016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407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Graphic spid="36" grpId="0">
        <p:bldAsOne/>
      </p:bldGraphic>
      <p:bldP spid="37" grpId="0" animBg="1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BBCCDC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53D9B26-3A46-42FC-A6C6-B16B6ABB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541353"/>
            <a:ext cx="9735976" cy="64008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O que </a:t>
            </a:r>
            <a:r>
              <a:rPr lang="en-US" b="1" dirty="0" err="1"/>
              <a:t>determina</a:t>
            </a:r>
            <a:r>
              <a:rPr lang="en-US" b="1" dirty="0"/>
              <a:t> a </a:t>
            </a:r>
            <a:r>
              <a:rPr lang="en-US" b="1" dirty="0" err="1"/>
              <a:t>capacidade</a:t>
            </a:r>
            <a:r>
              <a:rPr lang="en-US" b="1" dirty="0"/>
              <a:t> </a:t>
            </a:r>
            <a:r>
              <a:rPr lang="en-US" b="1" dirty="0" err="1"/>
              <a:t>exportadora</a:t>
            </a:r>
            <a:r>
              <a:rPr lang="en-US" b="1" dirty="0"/>
              <a:t> da ASEAN </a:t>
            </a:r>
            <a:r>
              <a:rPr lang="en-US" b="1" dirty="0" err="1"/>
              <a:t>na</a:t>
            </a:r>
            <a:r>
              <a:rPr lang="en-US" b="1" dirty="0"/>
              <a:t> UE (2/2)</a:t>
            </a:r>
            <a:br>
              <a:rPr lang="en-US" b="1" dirty="0"/>
            </a:br>
            <a:r>
              <a:rPr lang="en-US" sz="2200" i="1" dirty="0"/>
              <a:t>A </a:t>
            </a:r>
            <a:r>
              <a:rPr lang="en-US" sz="2200" i="1" dirty="0" err="1"/>
              <a:t>contribuição</a:t>
            </a:r>
            <a:r>
              <a:rPr lang="en-US" sz="2200" i="1" dirty="0"/>
              <a:t> dos </a:t>
            </a:r>
            <a:r>
              <a:rPr lang="en-US" sz="2200" i="1" dirty="0" err="1"/>
              <a:t>diferentes</a:t>
            </a:r>
            <a:r>
              <a:rPr lang="en-US" sz="2200" i="1" dirty="0"/>
              <a:t> </a:t>
            </a:r>
            <a:r>
              <a:rPr lang="en-US" sz="2200" i="1" dirty="0" err="1"/>
              <a:t>setores</a:t>
            </a:r>
            <a:endParaRPr lang="en-US" i="1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48D58CF-F4AE-42B1-8FE1-38DE3EF59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8654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L-Shape 25">
            <a:extLst>
              <a:ext uri="{FF2B5EF4-FFF2-40B4-BE49-F238E27FC236}">
                <a16:creationId xmlns:a16="http://schemas.microsoft.com/office/drawing/2014/main" id="{1FB24710-05E3-40BD-8AA0-841B52B9326E}"/>
              </a:ext>
            </a:extLst>
          </p:cNvPr>
          <p:cNvSpPr/>
          <p:nvPr/>
        </p:nvSpPr>
        <p:spPr>
          <a:xfrm rot="16200000">
            <a:off x="10904744" y="5569010"/>
            <a:ext cx="807899" cy="807899"/>
          </a:xfrm>
          <a:prstGeom prst="corner">
            <a:avLst>
              <a:gd name="adj1" fmla="val 23355"/>
              <a:gd name="adj2" fmla="val 23357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98355E78-0AEE-4D4B-8EC2-8125E5D6BF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34403"/>
              </p:ext>
            </p:extLst>
          </p:nvPr>
        </p:nvGraphicFramePr>
        <p:xfrm>
          <a:off x="676092" y="2319133"/>
          <a:ext cx="6793727" cy="3997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3D8B338B-F274-4695-9F59-7FBAF573F41E}"/>
              </a:ext>
            </a:extLst>
          </p:cNvPr>
          <p:cNvSpPr/>
          <p:nvPr/>
        </p:nvSpPr>
        <p:spPr>
          <a:xfrm>
            <a:off x="676092" y="1551113"/>
            <a:ext cx="6793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Análise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CMS das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exportações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ASEAN para a UE por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grau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intensidade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tecnológica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entre 2007 e 2016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15" name="Gráfico 9">
            <a:extLst>
              <a:ext uri="{FF2B5EF4-FFF2-40B4-BE49-F238E27FC236}">
                <a16:creationId xmlns:a16="http://schemas.microsoft.com/office/drawing/2014/main" id="{3C693CF2-D5C9-4903-B254-22D704DBD2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731368"/>
              </p:ext>
            </p:extLst>
          </p:nvPr>
        </p:nvGraphicFramePr>
        <p:xfrm>
          <a:off x="676092" y="2332386"/>
          <a:ext cx="6793726" cy="404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D5420D6C-D609-4B6F-990C-3C95E084E953}"/>
              </a:ext>
            </a:extLst>
          </p:cNvPr>
          <p:cNvSpPr/>
          <p:nvPr/>
        </p:nvSpPr>
        <p:spPr>
          <a:xfrm>
            <a:off x="676092" y="1551113"/>
            <a:ext cx="6793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Análise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CMS das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exportações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ASEAN para a UE por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fatores-chave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competitividade</a:t>
            </a:r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entre 2007 e 2016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393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0" grpId="0"/>
      <p:bldGraphic spid="15" grpId="0">
        <p:bldAsOne/>
      </p:bldGraphic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BBCCDC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48D58CF-F4AE-42B1-8FE1-38DE3EF59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8654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032ADF-8180-4120-B2E6-855ED6A3997D}"/>
              </a:ext>
            </a:extLst>
          </p:cNvPr>
          <p:cNvSpPr/>
          <p:nvPr/>
        </p:nvSpPr>
        <p:spPr>
          <a:xfrm>
            <a:off x="7883998" y="1468546"/>
            <a:ext cx="3828646" cy="4908363"/>
          </a:xfrm>
          <a:prstGeom prst="rect">
            <a:avLst/>
          </a:prstGeom>
          <a:solidFill>
            <a:srgbClr val="BB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6" name="L-Shape 25">
            <a:extLst>
              <a:ext uri="{FF2B5EF4-FFF2-40B4-BE49-F238E27FC236}">
                <a16:creationId xmlns:a16="http://schemas.microsoft.com/office/drawing/2014/main" id="{1FB24710-05E3-40BD-8AA0-841B52B9326E}"/>
              </a:ext>
            </a:extLst>
          </p:cNvPr>
          <p:cNvSpPr/>
          <p:nvPr/>
        </p:nvSpPr>
        <p:spPr>
          <a:xfrm rot="16200000">
            <a:off x="10904744" y="5569010"/>
            <a:ext cx="807899" cy="807899"/>
          </a:xfrm>
          <a:prstGeom prst="corner">
            <a:avLst>
              <a:gd name="adj1" fmla="val 23355"/>
              <a:gd name="adj2" fmla="val 23357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B5FC542-996C-4A20-8301-FAFA64B939AE}"/>
              </a:ext>
            </a:extLst>
          </p:cNvPr>
          <p:cNvSpPr txBox="1">
            <a:spLocks/>
          </p:cNvSpPr>
          <p:nvPr/>
        </p:nvSpPr>
        <p:spPr>
          <a:xfrm>
            <a:off x="574215" y="421552"/>
            <a:ext cx="9735976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 </a:t>
            </a:r>
            <a:r>
              <a:rPr lang="en-US" b="1" dirty="0" err="1"/>
              <a:t>potencial</a:t>
            </a:r>
            <a:r>
              <a:rPr lang="en-US" b="1" dirty="0"/>
              <a:t> de </a:t>
            </a:r>
            <a:r>
              <a:rPr lang="en-US" b="1" dirty="0" err="1"/>
              <a:t>comércio</a:t>
            </a:r>
            <a:r>
              <a:rPr lang="en-US" b="1" dirty="0"/>
              <a:t> da ASEAN no </a:t>
            </a:r>
            <a:r>
              <a:rPr lang="en-US" b="1" dirty="0" err="1"/>
              <a:t>mercado</a:t>
            </a:r>
            <a:r>
              <a:rPr lang="en-US" b="1" dirty="0"/>
              <a:t> </a:t>
            </a:r>
            <a:r>
              <a:rPr lang="en-US" b="1" dirty="0" err="1"/>
              <a:t>europeu</a:t>
            </a:r>
            <a:r>
              <a:rPr lang="en-US" b="1" dirty="0"/>
              <a:t> (1/3)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3C9FBD02-0A25-4F6E-A411-67E57DEF7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462644"/>
              </p:ext>
            </p:extLst>
          </p:nvPr>
        </p:nvGraphicFramePr>
        <p:xfrm>
          <a:off x="429858" y="2250456"/>
          <a:ext cx="6989272" cy="415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447DC-4FC0-4D23-8DC2-69663B057930}"/>
              </a:ext>
            </a:extLst>
          </p:cNvPr>
          <p:cNvSpPr txBox="1">
            <a:spLocks/>
          </p:cNvSpPr>
          <p:nvPr/>
        </p:nvSpPr>
        <p:spPr>
          <a:xfrm>
            <a:off x="7905180" y="1752861"/>
            <a:ext cx="3557719" cy="1352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Verificamos que, em todos os membros da ASEAN, </a:t>
            </a:r>
            <a:r>
              <a:rPr lang="pt-PT" sz="1400" b="1" dirty="0">
                <a:solidFill>
                  <a:schemeClr val="tx1"/>
                </a:solidFill>
              </a:rPr>
              <a:t>mais de 15% </a:t>
            </a:r>
            <a:r>
              <a:rPr lang="pt-PT" sz="1400" dirty="0">
                <a:solidFill>
                  <a:schemeClr val="tx1"/>
                </a:solidFill>
              </a:rPr>
              <a:t>do total das categorias de produto apresentam potencial para expandir as exportações.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Apesar das diferenças existentes, os membros da ASEAN têm potencial de comércio em produtos inseridos nas fileiras de </a:t>
            </a:r>
            <a:r>
              <a:rPr lang="pt-PT" sz="1400" b="1" dirty="0">
                <a:solidFill>
                  <a:schemeClr val="tx1"/>
                </a:solidFill>
              </a:rPr>
              <a:t>alimentos e agricultura</a:t>
            </a:r>
            <a:r>
              <a:rPr lang="pt-PT" sz="1400" dirty="0">
                <a:solidFill>
                  <a:schemeClr val="tx1"/>
                </a:solidFill>
              </a:rPr>
              <a:t>, </a:t>
            </a:r>
            <a:r>
              <a:rPr lang="pt-PT" sz="1400" b="1" dirty="0">
                <a:solidFill>
                  <a:schemeClr val="tx1"/>
                </a:solidFill>
              </a:rPr>
              <a:t>roupas e calçado</a:t>
            </a:r>
            <a:r>
              <a:rPr lang="pt-PT" sz="1400" dirty="0">
                <a:solidFill>
                  <a:schemeClr val="tx1"/>
                </a:solidFill>
              </a:rPr>
              <a:t>, mas também em produtos mais tecnológicos,  como </a:t>
            </a:r>
            <a:r>
              <a:rPr lang="pt-PT" sz="1400" b="1" dirty="0">
                <a:solidFill>
                  <a:schemeClr val="tx1"/>
                </a:solidFill>
              </a:rPr>
              <a:t>material eletrónico </a:t>
            </a:r>
            <a:r>
              <a:rPr lang="pt-PT" sz="1400" dirty="0">
                <a:solidFill>
                  <a:schemeClr val="tx1"/>
                </a:solidFill>
              </a:rPr>
              <a:t>e </a:t>
            </a:r>
            <a:r>
              <a:rPr lang="pt-PT" sz="1400" b="1" dirty="0">
                <a:solidFill>
                  <a:schemeClr val="tx1"/>
                </a:solidFill>
              </a:rPr>
              <a:t>maquinaria.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558B3-5BFA-40AB-B8B4-162E10EEA9BB}"/>
              </a:ext>
            </a:extLst>
          </p:cNvPr>
          <p:cNvSpPr/>
          <p:nvPr/>
        </p:nvSpPr>
        <p:spPr>
          <a:xfrm>
            <a:off x="729100" y="1543086"/>
            <a:ext cx="6690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Perfil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cruzamento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orientação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geográfica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complementaridade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comércio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(nº de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categorias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produto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7426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BBCCDC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71854B-F0D8-4244-9BC2-C84E8792B79B}"/>
              </a:ext>
            </a:extLst>
          </p:cNvPr>
          <p:cNvSpPr/>
          <p:nvPr/>
        </p:nvSpPr>
        <p:spPr>
          <a:xfrm>
            <a:off x="6518484" y="1657130"/>
            <a:ext cx="495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Existe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potencial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para a ASEAN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aumentar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suas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exportações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para a UE?</a:t>
            </a:r>
            <a:endParaRPr lang="en-US" b="1" dirty="0">
              <a:latin typeface="+mj-lt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B5FC542-996C-4A20-8301-FAFA64B939AE}"/>
              </a:ext>
            </a:extLst>
          </p:cNvPr>
          <p:cNvSpPr txBox="1">
            <a:spLocks/>
          </p:cNvSpPr>
          <p:nvPr/>
        </p:nvSpPr>
        <p:spPr>
          <a:xfrm>
            <a:off x="574215" y="421552"/>
            <a:ext cx="9735976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 </a:t>
            </a:r>
            <a:r>
              <a:rPr lang="en-US" b="1" dirty="0" err="1"/>
              <a:t>potencial</a:t>
            </a:r>
            <a:r>
              <a:rPr lang="en-US" b="1" dirty="0"/>
              <a:t> de </a:t>
            </a:r>
            <a:r>
              <a:rPr lang="en-US" b="1" dirty="0" err="1"/>
              <a:t>comércio</a:t>
            </a:r>
            <a:r>
              <a:rPr lang="en-US" b="1" dirty="0"/>
              <a:t> da ASEAN no </a:t>
            </a:r>
            <a:r>
              <a:rPr lang="en-US" b="1" dirty="0" err="1"/>
              <a:t>mercado</a:t>
            </a:r>
            <a:r>
              <a:rPr lang="en-US" b="1" dirty="0"/>
              <a:t> </a:t>
            </a:r>
            <a:r>
              <a:rPr lang="en-US" b="1" dirty="0" err="1"/>
              <a:t>europeu</a:t>
            </a:r>
            <a:r>
              <a:rPr lang="en-US" b="1" dirty="0"/>
              <a:t> (2/3)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Gráfico 9">
                <a:extLst>
                  <a:ext uri="{FF2B5EF4-FFF2-40B4-BE49-F238E27FC236}">
                    <a16:creationId xmlns:a16="http://schemas.microsoft.com/office/drawing/2014/main" id="{904CB115-7411-422F-BB87-ECD4FB812D3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04415206"/>
                  </p:ext>
                </p:extLst>
              </p:nvPr>
            </p:nvGraphicFramePr>
            <p:xfrm>
              <a:off x="6596178" y="2506991"/>
              <a:ext cx="4770551" cy="368177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0" name="Gráfico 9">
                <a:extLst>
                  <a:ext uri="{FF2B5EF4-FFF2-40B4-BE49-F238E27FC236}">
                    <a16:creationId xmlns:a16="http://schemas.microsoft.com/office/drawing/2014/main" id="{904CB115-7411-422F-BB87-ECD4FB812D3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96178" y="2506991"/>
                <a:ext cx="4770551" cy="3681774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04C1D16D-1FEB-4FFC-840D-C19FD90602DF}"/>
              </a:ext>
            </a:extLst>
          </p:cNvPr>
          <p:cNvSpPr/>
          <p:nvPr/>
        </p:nvSpPr>
        <p:spPr>
          <a:xfrm>
            <a:off x="8296746" y="3993935"/>
            <a:ext cx="13694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IOG &lt; 1 ICC &gt; 1</a:t>
            </a:r>
            <a:endParaRPr lang="en-US" sz="2000" b="1" dirty="0">
              <a:latin typeface="+mj-lt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5394E06C-A776-4C17-942A-545A46A176CF}"/>
              </a:ext>
            </a:extLst>
          </p:cNvPr>
          <p:cNvSpPr/>
          <p:nvPr/>
        </p:nvSpPr>
        <p:spPr>
          <a:xfrm>
            <a:off x="807816" y="1643878"/>
            <a:ext cx="495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+mj-lt"/>
                <a:cs typeface="Times New Roman" panose="02020603050405020304" pitchFamily="18" charset="0"/>
              </a:rPr>
              <a:t>Tarifas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aplicadas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pela UE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às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exportações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da ASEAN (2007)</a:t>
            </a:r>
            <a:endParaRPr lang="en-US" b="1" dirty="0">
              <a:latin typeface="+mj-lt"/>
            </a:endParaRPr>
          </a:p>
        </p:txBody>
      </p:sp>
      <p:graphicFrame>
        <p:nvGraphicFramePr>
          <p:cNvPr id="15" name="Gráfico 10">
            <a:extLst>
              <a:ext uri="{FF2B5EF4-FFF2-40B4-BE49-F238E27FC236}">
                <a16:creationId xmlns:a16="http://schemas.microsoft.com/office/drawing/2014/main" id="{8729944C-A859-4C3F-B605-467432E8CFF5}"/>
              </a:ext>
            </a:extLst>
          </p:cNvPr>
          <p:cNvGraphicFramePr>
            <a:graphicFrameLocks/>
          </p:cNvGraphicFramePr>
          <p:nvPr/>
        </p:nvGraphicFramePr>
        <p:xfrm>
          <a:off x="395063" y="2347965"/>
          <a:ext cx="5777948" cy="407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37">
            <a:extLst>
              <a:ext uri="{FF2B5EF4-FFF2-40B4-BE49-F238E27FC236}">
                <a16:creationId xmlns:a16="http://schemas.microsoft.com/office/drawing/2014/main" id="{4F8AD091-F722-4AF9-9EBA-193457305451}"/>
              </a:ext>
            </a:extLst>
          </p:cNvPr>
          <p:cNvSpPr/>
          <p:nvPr/>
        </p:nvSpPr>
        <p:spPr>
          <a:xfrm>
            <a:off x="6372717" y="1657130"/>
            <a:ext cx="495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Tarifas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aplicadas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pela UE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às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exportações</a:t>
            </a: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ASEAN (2016)</a:t>
            </a:r>
            <a:endParaRPr lang="en-US" b="1" dirty="0">
              <a:latin typeface="+mj-lt"/>
            </a:endParaRPr>
          </a:p>
        </p:txBody>
      </p:sp>
      <p:graphicFrame>
        <p:nvGraphicFramePr>
          <p:cNvPr id="17" name="Gráfico 6">
            <a:extLst>
              <a:ext uri="{FF2B5EF4-FFF2-40B4-BE49-F238E27FC236}">
                <a16:creationId xmlns:a16="http://schemas.microsoft.com/office/drawing/2014/main" id="{16F826DE-D39D-4E50-9F99-BBAA24472E67}"/>
              </a:ext>
            </a:extLst>
          </p:cNvPr>
          <p:cNvGraphicFramePr>
            <a:graphicFrameLocks/>
          </p:cNvGraphicFramePr>
          <p:nvPr/>
        </p:nvGraphicFramePr>
        <p:xfrm>
          <a:off x="6140698" y="2303461"/>
          <a:ext cx="5777948" cy="413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3083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Graphic spid="15" grpId="0">
        <p:bldAsOne/>
      </p:bldGraphic>
      <p:bldP spid="16" grpId="0"/>
      <p:bldGraphic spid="1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8980602" cy="640080"/>
          </a:xfrm>
        </p:spPr>
        <p:txBody>
          <a:bodyPr>
            <a:normAutofit/>
          </a:bodyPr>
          <a:lstStyle/>
          <a:p>
            <a:r>
              <a:rPr lang="en-US" b="1" dirty="0" err="1"/>
              <a:t>Análise</a:t>
            </a:r>
            <a:r>
              <a:rPr lang="en-US" b="1" dirty="0"/>
              <a:t> </a:t>
            </a:r>
            <a:r>
              <a:rPr lang="en-US" b="1" i="1" dirty="0"/>
              <a:t>Constant Market Share </a:t>
            </a:r>
            <a:r>
              <a:rPr lang="en-US" b="1" dirty="0"/>
              <a:t>(1/3)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59C6B33-81A8-4941-8147-E3FC4245CC12}"/>
              </a:ext>
            </a:extLst>
          </p:cNvPr>
          <p:cNvSpPr/>
          <p:nvPr/>
        </p:nvSpPr>
        <p:spPr>
          <a:xfrm>
            <a:off x="914400" y="1439621"/>
            <a:ext cx="1036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/>
              <a:t>A </a:t>
            </a:r>
            <a:r>
              <a:rPr lang="pt-PT" sz="1600" b="1" dirty="0"/>
              <a:t>análise </a:t>
            </a:r>
            <a:r>
              <a:rPr lang="pt-PT" sz="1600" b="1" i="1" dirty="0" err="1"/>
              <a:t>constant</a:t>
            </a:r>
            <a:r>
              <a:rPr lang="pt-PT" sz="1600" b="1" i="1" dirty="0"/>
              <a:t> </a:t>
            </a:r>
            <a:r>
              <a:rPr lang="pt-PT" sz="1600" b="1" i="1" dirty="0" err="1"/>
              <a:t>market</a:t>
            </a:r>
            <a:r>
              <a:rPr lang="pt-PT" sz="1600" b="1" i="1" dirty="0"/>
              <a:t> share</a:t>
            </a:r>
            <a:r>
              <a:rPr lang="pt-PT" sz="1600" dirty="0"/>
              <a:t> (também comumente designada por análise </a:t>
            </a:r>
            <a:r>
              <a:rPr lang="pt-PT" sz="1600" i="1" dirty="0" err="1"/>
              <a:t>shift</a:t>
            </a:r>
            <a:r>
              <a:rPr lang="pt-PT" sz="1600" i="1" dirty="0"/>
              <a:t>-share</a:t>
            </a:r>
            <a:r>
              <a:rPr lang="pt-PT" sz="1600" dirty="0"/>
              <a:t>) é uma técnica de decomposição que descreve a variação das exportações de um país em diferentes componentes, considerando um determinado mercado de destino.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F9375E32-92C4-4737-AE86-2C3C4C7010AC}"/>
                  </a:ext>
                </a:extLst>
              </p:cNvPr>
              <p:cNvSpPr/>
              <p:nvPr/>
            </p:nvSpPr>
            <p:spPr>
              <a:xfrm>
                <a:off x="1631829" y="2676669"/>
                <a:ext cx="8928342" cy="5722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PT" sz="280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pt-PT" sz="28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Sup>
                        <m:sSubSup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PT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pt-PT" sz="2800" i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PT" sz="2800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PT" sz="28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sSubSup>
                        <m:sSubSup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PT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pt-PT" sz="2800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PT" sz="2800" i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pt-PT" sz="2800" dirty="0"/>
              </a:p>
            </p:txBody>
          </p:sp>
        </mc:Choice>
        <mc:Fallback xmlns=""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F9375E32-92C4-4737-AE86-2C3C4C7010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829" y="2676669"/>
                <a:ext cx="8928342" cy="5722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Brace 2">
            <a:extLst>
              <a:ext uri="{FF2B5EF4-FFF2-40B4-BE49-F238E27FC236}">
                <a16:creationId xmlns:a16="http://schemas.microsoft.com/office/drawing/2014/main" id="{8761385A-215F-4497-98C7-CE1C164D8B94}"/>
              </a:ext>
            </a:extLst>
          </p:cNvPr>
          <p:cNvSpPr>
            <a:spLocks/>
          </p:cNvSpPr>
          <p:nvPr/>
        </p:nvSpPr>
        <p:spPr bwMode="auto">
          <a:xfrm rot="5400000">
            <a:off x="3312673" y="1636987"/>
            <a:ext cx="342399" cy="3448464"/>
          </a:xfrm>
          <a:prstGeom prst="rightBrace">
            <a:avLst>
              <a:gd name="adj1" fmla="val 68421"/>
              <a:gd name="adj2" fmla="val 50000"/>
            </a:avLst>
          </a:prstGeom>
          <a:noFill/>
          <a:ln w="31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PT"/>
          </a:p>
        </p:txBody>
      </p:sp>
      <p:sp>
        <p:nvSpPr>
          <p:cNvPr id="19" name="Right Brace 2">
            <a:extLst>
              <a:ext uri="{FF2B5EF4-FFF2-40B4-BE49-F238E27FC236}">
                <a16:creationId xmlns:a16="http://schemas.microsoft.com/office/drawing/2014/main" id="{ABBA23C8-40BB-4594-908D-4F6B548B235E}"/>
              </a:ext>
            </a:extLst>
          </p:cNvPr>
          <p:cNvSpPr>
            <a:spLocks/>
          </p:cNvSpPr>
          <p:nvPr/>
        </p:nvSpPr>
        <p:spPr bwMode="auto">
          <a:xfrm rot="5400000">
            <a:off x="6693426" y="2278444"/>
            <a:ext cx="342400" cy="2252869"/>
          </a:xfrm>
          <a:prstGeom prst="rightBrace">
            <a:avLst>
              <a:gd name="adj1" fmla="val 68421"/>
              <a:gd name="adj2" fmla="val 50000"/>
            </a:avLst>
          </a:prstGeom>
          <a:noFill/>
          <a:ln w="31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PT"/>
          </a:p>
        </p:txBody>
      </p:sp>
      <p:sp>
        <p:nvSpPr>
          <p:cNvPr id="20" name="Right Brace 2">
            <a:extLst>
              <a:ext uri="{FF2B5EF4-FFF2-40B4-BE49-F238E27FC236}">
                <a16:creationId xmlns:a16="http://schemas.microsoft.com/office/drawing/2014/main" id="{38F7DA26-8491-46C2-988C-FCC47ED22F5C}"/>
              </a:ext>
            </a:extLst>
          </p:cNvPr>
          <p:cNvSpPr>
            <a:spLocks/>
          </p:cNvSpPr>
          <p:nvPr/>
        </p:nvSpPr>
        <p:spPr bwMode="auto">
          <a:xfrm rot="5400000">
            <a:off x="9245918" y="2404903"/>
            <a:ext cx="342402" cy="2030482"/>
          </a:xfrm>
          <a:prstGeom prst="rightBrace">
            <a:avLst>
              <a:gd name="adj1" fmla="val 68421"/>
              <a:gd name="adj2" fmla="val 50000"/>
            </a:avLst>
          </a:prstGeom>
          <a:noFill/>
          <a:ln w="31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PT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37F8FB5-07BC-4F8A-A157-67109DBB0169}"/>
              </a:ext>
            </a:extLst>
          </p:cNvPr>
          <p:cNvSpPr txBox="1"/>
          <p:nvPr/>
        </p:nvSpPr>
        <p:spPr>
          <a:xfrm>
            <a:off x="1759640" y="3603076"/>
            <a:ext cx="3448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Efeito Crescimento </a:t>
            </a:r>
          </a:p>
          <a:p>
            <a:pPr algn="ctr"/>
            <a:r>
              <a:rPr lang="pt-PT" sz="1600" dirty="0"/>
              <a:t>Total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2B0C2FF-DD9F-476C-B429-40C08F8640DD}"/>
              </a:ext>
            </a:extLst>
          </p:cNvPr>
          <p:cNvSpPr txBox="1"/>
          <p:nvPr/>
        </p:nvSpPr>
        <p:spPr>
          <a:xfrm>
            <a:off x="5168349" y="3603076"/>
            <a:ext cx="3448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Efeito Estrutura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1055383-B866-48B5-A1C1-8581C3CAD55E}"/>
              </a:ext>
            </a:extLst>
          </p:cNvPr>
          <p:cNvSpPr txBox="1"/>
          <p:nvPr/>
        </p:nvSpPr>
        <p:spPr>
          <a:xfrm>
            <a:off x="7692886" y="3607239"/>
            <a:ext cx="3448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Efeito Competitividade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37CD873C-CD3E-47E7-84CC-13CF8DBD214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4214847"/>
            <a:ext cx="11045688" cy="2547891"/>
          </a:xfrm>
        </p:spPr>
        <p:txBody>
          <a:bodyPr>
            <a:normAutofit lnSpcReduction="10000"/>
          </a:bodyPr>
          <a:lstStyle/>
          <a:p>
            <a:pPr marL="171450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500" i="1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Xij</a:t>
            </a: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exportações do país  em análise do produto i para um mercado de destino j</a:t>
            </a: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X*</a:t>
            </a:r>
            <a:r>
              <a:rPr lang="pt-PT" sz="1500" i="1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exportações mundiais do produto i para o mercado de destino j </a:t>
            </a: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 –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produto/setor</a:t>
            </a: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país de destino </a:t>
            </a: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5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 – 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quota de mercado do país em análise no mercado de destino j : rácio entre as exportações do  país analisado e as  exportações mundiais para o mercado de destino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5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Efeito Crescimento Total</a:t>
            </a:r>
            <a:r>
              <a:rPr lang="pt-PT" sz="15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variação das exportações do país em análise para a área de destino (ou seja, conjunto dos países de destino). </a:t>
            </a:r>
          </a:p>
        </p:txBody>
      </p:sp>
    </p:spTree>
    <p:extLst>
      <p:ext uri="{BB962C8B-B14F-4D97-AF65-F5344CB8AC3E}">
        <p14:creationId xmlns:p14="http://schemas.microsoft.com/office/powerpoint/2010/main" val="342232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8980602" cy="640080"/>
          </a:xfrm>
        </p:spPr>
        <p:txBody>
          <a:bodyPr/>
          <a:lstStyle/>
          <a:p>
            <a:r>
              <a:rPr lang="en-US" b="1" dirty="0" err="1"/>
              <a:t>Análise</a:t>
            </a:r>
            <a:r>
              <a:rPr lang="en-US" b="1" dirty="0"/>
              <a:t> </a:t>
            </a:r>
            <a:r>
              <a:rPr lang="en-US" b="1" i="1" dirty="0"/>
              <a:t>Constant Market Share </a:t>
            </a:r>
            <a:r>
              <a:rPr lang="en-US" b="1" dirty="0"/>
              <a:t>(2/3)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03B32E23-4C16-42DE-934E-3A2713FE2E3A}"/>
                  </a:ext>
                </a:extLst>
              </p:cNvPr>
              <p:cNvSpPr/>
              <p:nvPr/>
            </p:nvSpPr>
            <p:spPr>
              <a:xfrm>
                <a:off x="304799" y="2441922"/>
                <a:ext cx="11688418" cy="550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pt-P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𝛴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𝛴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PT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"/>
                              <m:endChr m:val=""/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r>
                            <a:rPr lang="pt-PT" sz="2000" i="0">
                              <a:latin typeface="Cambria Math" panose="02040503050406030204" pitchFamily="18" charset="0"/>
                            </a:rPr>
                            <m:t>+[</m:t>
                          </m:r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𝛴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pt-PT" sz="2000" i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d>
                          <m:r>
                            <a:rPr lang="pt-PT" sz="20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pt-PT" sz="2000" i="0">
                              <a:latin typeface="Cambria Math" panose="02040503050406030204" pitchFamily="18" charset="0"/>
                            </a:rPr>
                            <m:t>]+ </m:t>
                          </m:r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"/>
                                      <m:ctrlPr>
                                        <a:rPr lang="pt-PT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PT" sz="2000" i="1">
                                          <a:latin typeface="Cambria Math" panose="02040503050406030204" pitchFamily="18" charset="0"/>
                                        </a:rPr>
                                        <m:t>𝛴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𝛴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endChr m:val=""/>
                                  <m:ctrlP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PT" sz="2000" i="0">
                              <a:latin typeface="Cambria Math" panose="02040503050406030204" pitchFamily="18" charset="0"/>
                            </a:rPr>
                            <m:t>)−</m:t>
                          </m:r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𝛴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endChr m:val=""/>
                                  <m:ctrlP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PT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pt-PT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P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PT" sz="200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PT" sz="20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pt-PT" sz="2000" dirty="0"/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03B32E23-4C16-42DE-934E-3A2713FE2E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2441922"/>
                <a:ext cx="11688418" cy="550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2">
            <a:extLst>
              <a:ext uri="{FF2B5EF4-FFF2-40B4-BE49-F238E27FC236}">
                <a16:creationId xmlns:a16="http://schemas.microsoft.com/office/drawing/2014/main" id="{A482D765-6F43-4107-A6EF-70C43EB8CF1C}"/>
              </a:ext>
            </a:extLst>
          </p:cNvPr>
          <p:cNvSpPr>
            <a:spLocks/>
          </p:cNvSpPr>
          <p:nvPr/>
        </p:nvSpPr>
        <p:spPr bwMode="auto">
          <a:xfrm rot="5400000">
            <a:off x="1707450" y="2156314"/>
            <a:ext cx="345817" cy="1672672"/>
          </a:xfrm>
          <a:prstGeom prst="rightBrace">
            <a:avLst>
              <a:gd name="adj1" fmla="val 68421"/>
              <a:gd name="adj2" fmla="val 50000"/>
            </a:avLst>
          </a:prstGeom>
          <a:noFill/>
          <a:ln w="31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PT"/>
          </a:p>
        </p:txBody>
      </p:sp>
      <p:sp>
        <p:nvSpPr>
          <p:cNvPr id="8" name="Right Brace 2">
            <a:extLst>
              <a:ext uri="{FF2B5EF4-FFF2-40B4-BE49-F238E27FC236}">
                <a16:creationId xmlns:a16="http://schemas.microsoft.com/office/drawing/2014/main" id="{1D919048-51F0-405E-8911-BB4AE3093DCF}"/>
              </a:ext>
            </a:extLst>
          </p:cNvPr>
          <p:cNvSpPr>
            <a:spLocks/>
          </p:cNvSpPr>
          <p:nvPr/>
        </p:nvSpPr>
        <p:spPr bwMode="auto">
          <a:xfrm rot="5400000">
            <a:off x="5408119" y="1568515"/>
            <a:ext cx="345820" cy="2964757"/>
          </a:xfrm>
          <a:prstGeom prst="rightBrace">
            <a:avLst>
              <a:gd name="adj1" fmla="val 68421"/>
              <a:gd name="adj2" fmla="val 50000"/>
            </a:avLst>
          </a:prstGeom>
          <a:noFill/>
          <a:ln w="31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PT"/>
          </a:p>
        </p:txBody>
      </p:sp>
      <p:sp>
        <p:nvSpPr>
          <p:cNvPr id="9" name="Right Brace 2">
            <a:extLst>
              <a:ext uri="{FF2B5EF4-FFF2-40B4-BE49-F238E27FC236}">
                <a16:creationId xmlns:a16="http://schemas.microsoft.com/office/drawing/2014/main" id="{0E58D8F8-9263-41EB-A9B8-B8A74AE764CB}"/>
              </a:ext>
            </a:extLst>
          </p:cNvPr>
          <p:cNvSpPr>
            <a:spLocks/>
          </p:cNvSpPr>
          <p:nvPr/>
        </p:nvSpPr>
        <p:spPr bwMode="auto">
          <a:xfrm rot="5400000">
            <a:off x="9116009" y="1085819"/>
            <a:ext cx="360781" cy="3915187"/>
          </a:xfrm>
          <a:prstGeom prst="rightBrace">
            <a:avLst>
              <a:gd name="adj1" fmla="val 68421"/>
              <a:gd name="adj2" fmla="val 50000"/>
            </a:avLst>
          </a:prstGeom>
          <a:noFill/>
          <a:ln w="31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PT"/>
          </a:p>
        </p:txBody>
      </p:sp>
      <p:sp>
        <p:nvSpPr>
          <p:cNvPr id="10" name="Right Brace 2">
            <a:extLst>
              <a:ext uri="{FF2B5EF4-FFF2-40B4-BE49-F238E27FC236}">
                <a16:creationId xmlns:a16="http://schemas.microsoft.com/office/drawing/2014/main" id="{B2732F58-D157-41FE-82AF-2ED7A8DDBA03}"/>
              </a:ext>
            </a:extLst>
          </p:cNvPr>
          <p:cNvSpPr>
            <a:spLocks/>
          </p:cNvSpPr>
          <p:nvPr/>
        </p:nvSpPr>
        <p:spPr bwMode="auto">
          <a:xfrm rot="5400000">
            <a:off x="3186517" y="2561955"/>
            <a:ext cx="345817" cy="861391"/>
          </a:xfrm>
          <a:prstGeom prst="rightBrace">
            <a:avLst>
              <a:gd name="adj1" fmla="val 68421"/>
              <a:gd name="adj2" fmla="val 50000"/>
            </a:avLst>
          </a:prstGeom>
          <a:noFill/>
          <a:ln w="317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PT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72EF016-646A-4A15-9E16-E8ACB72132D8}"/>
              </a:ext>
            </a:extLst>
          </p:cNvPr>
          <p:cNvSpPr txBox="1"/>
          <p:nvPr/>
        </p:nvSpPr>
        <p:spPr>
          <a:xfrm>
            <a:off x="156125" y="3223803"/>
            <a:ext cx="3448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Efeito  </a:t>
            </a:r>
          </a:p>
          <a:p>
            <a:pPr algn="ctr"/>
            <a:r>
              <a:rPr lang="pt-PT" sz="1600" dirty="0"/>
              <a:t>Estrutura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7F62BD7-BB17-4174-82E5-59C5BB36FFFD}"/>
              </a:ext>
            </a:extLst>
          </p:cNvPr>
          <p:cNvSpPr txBox="1"/>
          <p:nvPr/>
        </p:nvSpPr>
        <p:spPr>
          <a:xfrm>
            <a:off x="2855843" y="3258080"/>
            <a:ext cx="97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Efeito  </a:t>
            </a:r>
          </a:p>
          <a:p>
            <a:pPr algn="ctr"/>
            <a:r>
              <a:rPr lang="pt-PT" sz="1600" dirty="0"/>
              <a:t>Escala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7DF9B4A-F024-43F1-9C0B-C5077AF2D78D}"/>
              </a:ext>
            </a:extLst>
          </p:cNvPr>
          <p:cNvSpPr txBox="1"/>
          <p:nvPr/>
        </p:nvSpPr>
        <p:spPr>
          <a:xfrm>
            <a:off x="4098650" y="3292357"/>
            <a:ext cx="2964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Efeito  </a:t>
            </a:r>
          </a:p>
          <a:p>
            <a:pPr algn="ctr"/>
            <a:r>
              <a:rPr lang="pt-PT" sz="1600" dirty="0"/>
              <a:t>Produto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CD4A313-CEF7-471A-936D-5E8C7D09F70E}"/>
              </a:ext>
            </a:extLst>
          </p:cNvPr>
          <p:cNvSpPr txBox="1"/>
          <p:nvPr/>
        </p:nvSpPr>
        <p:spPr>
          <a:xfrm>
            <a:off x="7338805" y="3374310"/>
            <a:ext cx="3915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Efeito  </a:t>
            </a:r>
          </a:p>
          <a:p>
            <a:pPr algn="ctr"/>
            <a:r>
              <a:rPr lang="pt-PT" sz="1600" dirty="0"/>
              <a:t>Mercado</a:t>
            </a:r>
          </a:p>
        </p:txBody>
      </p:sp>
      <p:sp>
        <p:nvSpPr>
          <p:cNvPr id="17" name="Retângulo 8">
            <a:extLst>
              <a:ext uri="{FF2B5EF4-FFF2-40B4-BE49-F238E27FC236}">
                <a16:creationId xmlns:a16="http://schemas.microsoft.com/office/drawing/2014/main" id="{97282879-2CDB-42C1-BDEC-C286FAD123DB}"/>
              </a:ext>
            </a:extLst>
          </p:cNvPr>
          <p:cNvSpPr/>
          <p:nvPr/>
        </p:nvSpPr>
        <p:spPr>
          <a:xfrm>
            <a:off x="914399" y="1492629"/>
            <a:ext cx="106017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O efeito de estrutura, que Leamer &amp; Stern (1970) referiram como sendo lado da procura do fenómeno em estudo, pode ser decomposto noutros três efeitos: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729A3B-C7D6-41F6-AFEE-FC507CF1E521}"/>
              </a:ext>
            </a:extLst>
          </p:cNvPr>
          <p:cNvSpPr/>
          <p:nvPr/>
        </p:nvSpPr>
        <p:spPr>
          <a:xfrm>
            <a:off x="5727123" y="3945685"/>
            <a:ext cx="5351693" cy="3046988"/>
          </a:xfrm>
          <a:prstGeom prst="rect">
            <a:avLst/>
          </a:prstGeom>
          <a:ln w="28575">
            <a:solidFill>
              <a:srgbClr val="D2472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1600" dirty="0"/>
              <a:t>Reflete a parte do crescimento das exportações da economia em análise para a área de destino que é influenciada  pela variação das exportações mundiais para a área de destino  (ou seja, pelo dinamismo da procura de importações na área de destino).  </a:t>
            </a:r>
          </a:p>
          <a:p>
            <a:r>
              <a:rPr lang="pt-PT" sz="1600" dirty="0"/>
              <a:t>Tem 3 componentes: </a:t>
            </a:r>
            <a:r>
              <a:rPr lang="pt-PT" sz="1600" b="1" dirty="0"/>
              <a:t>efeito escala</a:t>
            </a:r>
            <a:r>
              <a:rPr lang="pt-PT" sz="1600" dirty="0"/>
              <a:t>, associado ao dinamismo da  procura global de importações na área de destino; </a:t>
            </a:r>
            <a:r>
              <a:rPr lang="pt-PT" sz="1600" b="1" dirty="0"/>
              <a:t>efeito produto/especialização produtiva</a:t>
            </a:r>
            <a:r>
              <a:rPr lang="pt-PT" sz="1600" dirty="0"/>
              <a:t>, associado ao dinamismo  da procura de importações por produto i na área de destino; </a:t>
            </a:r>
            <a:r>
              <a:rPr lang="pt-PT" sz="1600" b="1" dirty="0"/>
              <a:t>efeito de mercado/geográfico</a:t>
            </a:r>
            <a:r>
              <a:rPr lang="pt-PT" sz="1600" dirty="0"/>
              <a:t>, associado ao dinamismo da procura dos mercados j que compõem a área de destino.</a:t>
            </a:r>
            <a:endParaRPr lang="en-US" sz="1600" dirty="0"/>
          </a:p>
        </p:txBody>
      </p:sp>
      <p:sp>
        <p:nvSpPr>
          <p:cNvPr id="18" name="Retângulo: Cantos Arredondados 60">
            <a:extLst>
              <a:ext uri="{FF2B5EF4-FFF2-40B4-BE49-F238E27FC236}">
                <a16:creationId xmlns:a16="http://schemas.microsoft.com/office/drawing/2014/main" id="{04822481-9DD9-43E3-A7BC-2E19A31B7C97}"/>
              </a:ext>
            </a:extLst>
          </p:cNvPr>
          <p:cNvSpPr/>
          <p:nvPr/>
        </p:nvSpPr>
        <p:spPr>
          <a:xfrm>
            <a:off x="1298713" y="3204796"/>
            <a:ext cx="1131497" cy="619052"/>
          </a:xfrm>
          <a:prstGeom prst="roundRect">
            <a:avLst/>
          </a:prstGeom>
          <a:noFill/>
          <a:ln w="28575">
            <a:solidFill>
              <a:srgbClr val="D24726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Arrow: Bent 31">
            <a:extLst>
              <a:ext uri="{FF2B5EF4-FFF2-40B4-BE49-F238E27FC236}">
                <a16:creationId xmlns:a16="http://schemas.microsoft.com/office/drawing/2014/main" id="{8924961C-7E41-4140-AAFB-12406D466150}"/>
              </a:ext>
            </a:extLst>
          </p:cNvPr>
          <p:cNvSpPr/>
          <p:nvPr/>
        </p:nvSpPr>
        <p:spPr>
          <a:xfrm flipV="1">
            <a:off x="1643270" y="3823848"/>
            <a:ext cx="3808457" cy="1683303"/>
          </a:xfrm>
          <a:prstGeom prst="bentArrow">
            <a:avLst>
              <a:gd name="adj1" fmla="val 25000"/>
              <a:gd name="adj2" fmla="val 18485"/>
              <a:gd name="adj3" fmla="val 25000"/>
              <a:gd name="adj4" fmla="val 41388"/>
            </a:avLst>
          </a:prstGeom>
          <a:noFill/>
          <a:ln w="28575">
            <a:solidFill>
              <a:srgbClr val="D2472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9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C48BF-B26E-4C9C-A374-AB57A7D02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Análise </a:t>
            </a:r>
            <a:r>
              <a:rPr lang="pt-PT" b="1" i="1" dirty="0" err="1"/>
              <a:t>Constant</a:t>
            </a:r>
            <a:r>
              <a:rPr lang="pt-PT" b="1" i="1" dirty="0"/>
              <a:t> </a:t>
            </a:r>
            <a:r>
              <a:rPr lang="pt-PT" b="1" i="1" dirty="0" err="1"/>
              <a:t>Market</a:t>
            </a:r>
            <a:r>
              <a:rPr lang="pt-PT" b="1" i="1" dirty="0"/>
              <a:t> Share </a:t>
            </a:r>
            <a:r>
              <a:rPr lang="pt-PT" dirty="0"/>
              <a:t>(3/3)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>
                <a:extLst>
                  <a:ext uri="{FF2B5EF4-FFF2-40B4-BE49-F238E27FC236}">
                    <a16:creationId xmlns:a16="http://schemas.microsoft.com/office/drawing/2014/main" id="{C37AC386-2D36-49E4-9070-F3F9AFCE2411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539495" y="1435608"/>
                <a:ext cx="7782383" cy="39776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PT" sz="2800" b="1" dirty="0">
                    <a:latin typeface="Cambria Math" panose="02040503050406030204" pitchFamily="18" charset="0"/>
                  </a:rPr>
                  <a:t>Efeito </a:t>
                </a:r>
                <a:r>
                  <a:rPr lang="pt-PT" sz="2800" b="1" dirty="0" err="1">
                    <a:latin typeface="Cambria Math" panose="02040503050406030204" pitchFamily="18" charset="0"/>
                  </a:rPr>
                  <a:t>competividade</a:t>
                </a:r>
                <a:r>
                  <a:rPr lang="pt-PT" sz="2800" b="1" dirty="0">
                    <a:latin typeface="Cambria Math" panose="02040503050406030204" pitchFamily="18" charset="0"/>
                  </a:rPr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PT" sz="28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sSubSup>
                        <m:sSubSup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𝑖𝑗</m:t>
                          </m:r>
                          <m:r>
                            <a:rPr lang="pt-PT" sz="280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PT" sz="280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pt-PT" sz="2800" dirty="0"/>
              </a:p>
              <a:p>
                <a:endParaRPr lang="pt-PT" sz="2800" dirty="0"/>
              </a:p>
              <a:p>
                <a:r>
                  <a:rPr lang="pt-PT" sz="2800" dirty="0"/>
                  <a:t>Associado à variação da quota de mercado do país em análise para a área de destino. </a:t>
                </a:r>
              </a:p>
            </p:txBody>
          </p:sp>
        </mc:Choice>
        <mc:Fallback xmlns="">
          <p:sp>
            <p:nvSpPr>
              <p:cNvPr id="3" name="Marcador de Posição de Conteúdo 2">
                <a:extLst>
                  <a:ext uri="{FF2B5EF4-FFF2-40B4-BE49-F238E27FC236}">
                    <a16:creationId xmlns:a16="http://schemas.microsoft.com/office/drawing/2014/main" id="{C37AC386-2D36-49E4-9070-F3F9AFCE24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539495" y="1435608"/>
                <a:ext cx="7782383" cy="3977640"/>
              </a:xfrm>
              <a:blipFill>
                <a:blip r:embed="rId2"/>
                <a:stretch>
                  <a:fillRect l="-1566" b="-61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83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400" y="2359025"/>
            <a:ext cx="10515600" cy="1325563"/>
          </a:xfrm>
        </p:spPr>
        <p:txBody>
          <a:bodyPr/>
          <a:lstStyle/>
          <a:p>
            <a:pPr algn="ctr"/>
            <a:r>
              <a:rPr lang="pt-PT" cap="small" dirty="0"/>
              <a:t>Alguns exemplos…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624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PT" sz="3600" cap="small" dirty="0"/>
            </a:br>
            <a:br>
              <a:rPr lang="pt-PT" sz="3600" cap="small" dirty="0"/>
            </a:br>
            <a:br>
              <a:rPr lang="pt-PT" sz="3600" cap="small" dirty="0"/>
            </a:br>
            <a:r>
              <a:rPr lang="pt-PT" sz="2000" cap="small" dirty="0"/>
              <a:t>CMS para Portugal em relação à UE15 entre 1999 e 2014</a:t>
            </a:r>
            <a:br>
              <a:rPr lang="pt-PT" dirty="0"/>
            </a:b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38200" y="6311900"/>
            <a:ext cx="3323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PT" i="1" cap="small" dirty="0"/>
              <a:t>Fonte</a:t>
            </a:r>
            <a:r>
              <a:rPr lang="pt-PT" cap="small" dirty="0"/>
              <a:t>: Fontoura &amp; Serôdio (2016)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1553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320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6877119" cy="640080"/>
          </a:xfrm>
        </p:spPr>
        <p:txBody>
          <a:bodyPr>
            <a:normAutofit/>
          </a:bodyPr>
          <a:lstStyle/>
          <a:p>
            <a:r>
              <a:rPr lang="en-US" b="1" dirty="0" err="1"/>
              <a:t>Metodologia</a:t>
            </a:r>
            <a:endParaRPr lang="en-US" b="1" dirty="0"/>
          </a:p>
        </p:txBody>
      </p:sp>
      <p:sp>
        <p:nvSpPr>
          <p:cNvPr id="34" name="Rounded Rectangle 4">
            <a:extLst>
              <a:ext uri="{FF2B5EF4-FFF2-40B4-BE49-F238E27FC236}">
                <a16:creationId xmlns:a16="http://schemas.microsoft.com/office/drawing/2014/main" id="{41BB7451-EC1B-4F3C-8BBC-5D140CB206BA}"/>
              </a:ext>
            </a:extLst>
          </p:cNvPr>
          <p:cNvSpPr/>
          <p:nvPr/>
        </p:nvSpPr>
        <p:spPr>
          <a:xfrm>
            <a:off x="6075136" y="1963411"/>
            <a:ext cx="5120640" cy="109728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CE834883-6881-4FE4-9FA3-EEE43272C68D}"/>
              </a:ext>
            </a:extLst>
          </p:cNvPr>
          <p:cNvSpPr/>
          <p:nvPr/>
        </p:nvSpPr>
        <p:spPr>
          <a:xfrm>
            <a:off x="6052286" y="3424812"/>
            <a:ext cx="5120640" cy="109728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0F138628-83FC-480C-A0DC-1EB9E5444184}"/>
              </a:ext>
            </a:extLst>
          </p:cNvPr>
          <p:cNvSpPr/>
          <p:nvPr/>
        </p:nvSpPr>
        <p:spPr>
          <a:xfrm>
            <a:off x="6052286" y="4886213"/>
            <a:ext cx="5120640" cy="109728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411DA8D-BE61-4F76-8077-03646AC0C82A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3859241" y="2512051"/>
            <a:ext cx="2215895" cy="13846"/>
          </a:xfrm>
          <a:prstGeom prst="straightConnector1">
            <a:avLst/>
          </a:prstGeom>
          <a:ln w="25400">
            <a:solidFill>
              <a:schemeClr val="accent2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5F224B4-8940-43E4-AE50-4A6C91B00B2B}"/>
              </a:ext>
            </a:extLst>
          </p:cNvPr>
          <p:cNvGrpSpPr/>
          <p:nvPr/>
        </p:nvGrpSpPr>
        <p:grpSpPr>
          <a:xfrm>
            <a:off x="1124592" y="1954642"/>
            <a:ext cx="3348000" cy="3348000"/>
            <a:chOff x="2514579" y="1730962"/>
            <a:chExt cx="4068000" cy="4068000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D50AC5F-D260-47AC-AF3B-9B9DD54FD3FD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Pie 14">
              <a:extLst>
                <a:ext uri="{FF2B5EF4-FFF2-40B4-BE49-F238E27FC236}">
                  <a16:creationId xmlns:a16="http://schemas.microsoft.com/office/drawing/2014/main" id="{FCD1DA9A-7A19-4471-AA99-E1C5C9B87628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6145699"/>
                <a:gd name="adj2" fmla="val 4626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08852B8-3EAA-441E-97D4-58BA367C2E8C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3904139" y="3973244"/>
            <a:ext cx="2148147" cy="208"/>
          </a:xfrm>
          <a:prstGeom prst="straightConnector1">
            <a:avLst/>
          </a:prstGeom>
          <a:ln w="25400">
            <a:solidFill>
              <a:srgbClr val="C0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02D6C35-0009-4D78-947C-345DA5A7813E}"/>
              </a:ext>
            </a:extLst>
          </p:cNvPr>
          <p:cNvGrpSpPr/>
          <p:nvPr/>
        </p:nvGrpSpPr>
        <p:grpSpPr>
          <a:xfrm>
            <a:off x="1484592" y="2314642"/>
            <a:ext cx="2628000" cy="2628000"/>
            <a:chOff x="2514579" y="1730962"/>
            <a:chExt cx="4068000" cy="40680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D677E7E-F767-4C0B-851E-52981FC660F9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Pie 18">
              <a:extLst>
                <a:ext uri="{FF2B5EF4-FFF2-40B4-BE49-F238E27FC236}">
                  <a16:creationId xmlns:a16="http://schemas.microsoft.com/office/drawing/2014/main" id="{B3299CB5-34AC-45D9-8336-C59FFCA05F84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6176551"/>
                <a:gd name="adj2" fmla="val 5277948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88FCBE1-3487-4CEB-AAD4-8C24B1F605D6}"/>
              </a:ext>
            </a:extLst>
          </p:cNvPr>
          <p:cNvGrpSpPr/>
          <p:nvPr/>
        </p:nvGrpSpPr>
        <p:grpSpPr>
          <a:xfrm>
            <a:off x="1844592" y="2674642"/>
            <a:ext cx="1908000" cy="1908000"/>
            <a:chOff x="2514579" y="1730962"/>
            <a:chExt cx="4068000" cy="40680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B3E5F8A-3896-41FE-B6B7-7E553B459CAC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Pie 21">
              <a:extLst>
                <a:ext uri="{FF2B5EF4-FFF2-40B4-BE49-F238E27FC236}">
                  <a16:creationId xmlns:a16="http://schemas.microsoft.com/office/drawing/2014/main" id="{AFDB713B-0757-4E03-870D-43F98E80C997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6115061"/>
                <a:gd name="adj2" fmla="val 7999258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2F78DEFA-5DD2-4227-A60D-41809F6766C2}"/>
              </a:ext>
            </a:extLst>
          </p:cNvPr>
          <p:cNvSpPr/>
          <p:nvPr/>
        </p:nvSpPr>
        <p:spPr>
          <a:xfrm>
            <a:off x="2204592" y="3034642"/>
            <a:ext cx="1188000" cy="1188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BFFE633-F644-417F-BA9C-4DF1FF5172E2}"/>
              </a:ext>
            </a:extLst>
          </p:cNvPr>
          <p:cNvSpPr txBox="1"/>
          <p:nvPr/>
        </p:nvSpPr>
        <p:spPr>
          <a:xfrm>
            <a:off x="6274114" y="2083661"/>
            <a:ext cx="45985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>
                <a:solidFill>
                  <a:schemeClr val="bg1"/>
                </a:solidFill>
                <a:cs typeface="Arial" pitchFamily="34" charset="0"/>
              </a:rPr>
              <a:t>ÍNDICE DAS VANTAGENS COMPARATIVAS REVELADAS</a:t>
            </a:r>
            <a:endParaRPr lang="ko-KR" altLang="en-US" sz="13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A376E4D-79CD-4DBE-8594-F9B61786B565}"/>
              </a:ext>
            </a:extLst>
          </p:cNvPr>
          <p:cNvSpPr txBox="1"/>
          <p:nvPr/>
        </p:nvSpPr>
        <p:spPr>
          <a:xfrm>
            <a:off x="6274114" y="2402032"/>
            <a:ext cx="4738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>
                <a:solidFill>
                  <a:schemeClr val="bg1"/>
                </a:solidFill>
              </a:rPr>
              <a:t>Analisar</a:t>
            </a:r>
            <a:r>
              <a:rPr lang="en-US" sz="1300" dirty="0">
                <a:solidFill>
                  <a:schemeClr val="bg1"/>
                </a:solidFill>
              </a:rPr>
              <a:t> a </a:t>
            </a:r>
            <a:r>
              <a:rPr lang="en-US" sz="1300" dirty="0" err="1">
                <a:solidFill>
                  <a:schemeClr val="bg1"/>
                </a:solidFill>
              </a:rPr>
              <a:t>especialização</a:t>
            </a:r>
            <a:r>
              <a:rPr lang="en-US" sz="1300" dirty="0">
                <a:solidFill>
                  <a:schemeClr val="bg1"/>
                </a:solidFill>
              </a:rPr>
              <a:t> das </a:t>
            </a:r>
            <a:r>
              <a:rPr lang="en-US" sz="1300" dirty="0" err="1">
                <a:solidFill>
                  <a:schemeClr val="bg1"/>
                </a:solidFill>
              </a:rPr>
              <a:t>exportações</a:t>
            </a:r>
            <a:r>
              <a:rPr lang="en-US" sz="1300" dirty="0">
                <a:solidFill>
                  <a:schemeClr val="bg1"/>
                </a:solidFill>
              </a:rPr>
              <a:t>, </a:t>
            </a:r>
            <a:r>
              <a:rPr lang="en-US" sz="1300" dirty="0" err="1">
                <a:solidFill>
                  <a:schemeClr val="bg1"/>
                </a:solidFill>
              </a:rPr>
              <a:t>identificando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os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produtos</a:t>
            </a:r>
            <a:r>
              <a:rPr lang="en-US" sz="1300" dirty="0">
                <a:solidFill>
                  <a:schemeClr val="bg1"/>
                </a:solidFill>
              </a:rPr>
              <a:t> que </a:t>
            </a:r>
            <a:r>
              <a:rPr lang="en-US" sz="1300" dirty="0" err="1">
                <a:solidFill>
                  <a:schemeClr val="bg1"/>
                </a:solidFill>
              </a:rPr>
              <a:t>pode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r>
              <a:rPr lang="en-US" sz="1300" dirty="0" err="1">
                <a:solidFill>
                  <a:schemeClr val="bg1"/>
                </a:solidFill>
              </a:rPr>
              <a:t>exportar</a:t>
            </a:r>
            <a:r>
              <a:rPr lang="en-US" sz="1300" dirty="0">
                <a:solidFill>
                  <a:schemeClr val="bg1"/>
                </a:solidFill>
              </a:rPr>
              <a:t> de forma </a:t>
            </a:r>
            <a:r>
              <a:rPr lang="en-US" sz="1300" dirty="0" err="1">
                <a:solidFill>
                  <a:schemeClr val="bg1"/>
                </a:solidFill>
              </a:rPr>
              <a:t>competitiva</a:t>
            </a:r>
            <a:r>
              <a:rPr lang="en-US" sz="13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BFAF20B5-11BE-4250-8B04-FBD8BFA349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572" y="3110811"/>
            <a:ext cx="1000760" cy="997060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68DA1AB1-0AA8-4DF7-B9B8-6058FB3888C3}"/>
              </a:ext>
            </a:extLst>
          </p:cNvPr>
          <p:cNvSpPr txBox="1"/>
          <p:nvPr/>
        </p:nvSpPr>
        <p:spPr>
          <a:xfrm>
            <a:off x="6242038" y="3513683"/>
            <a:ext cx="45985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>
                <a:solidFill>
                  <a:schemeClr val="bg1"/>
                </a:solidFill>
                <a:cs typeface="Arial" pitchFamily="34" charset="0"/>
              </a:rPr>
              <a:t>ANÁLISE </a:t>
            </a:r>
            <a:r>
              <a:rPr lang="en-US" altLang="ko-KR" sz="1300" b="1" i="1" dirty="0">
                <a:solidFill>
                  <a:schemeClr val="bg1"/>
                </a:solidFill>
                <a:cs typeface="Arial" pitchFamily="34" charset="0"/>
              </a:rPr>
              <a:t>CONSTANT MARKET SHARE</a:t>
            </a:r>
            <a:endParaRPr lang="ko-KR" altLang="en-US" sz="13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69258C2-6623-4D18-A98C-2BC0AA3DEA82}"/>
              </a:ext>
            </a:extLst>
          </p:cNvPr>
          <p:cNvSpPr txBox="1"/>
          <p:nvPr/>
        </p:nvSpPr>
        <p:spPr>
          <a:xfrm>
            <a:off x="6242038" y="3768821"/>
            <a:ext cx="45985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err="1">
                <a:solidFill>
                  <a:schemeClr val="bg1"/>
                </a:solidFill>
              </a:rPr>
              <a:t>Avaliar</a:t>
            </a:r>
            <a:r>
              <a:rPr lang="en-US" altLang="ko-KR" sz="1300" dirty="0">
                <a:solidFill>
                  <a:schemeClr val="bg1"/>
                </a:solidFill>
              </a:rPr>
              <a:t> a </a:t>
            </a:r>
            <a:r>
              <a:rPr lang="en-US" altLang="ko-KR" sz="1300" dirty="0" err="1">
                <a:solidFill>
                  <a:schemeClr val="bg1"/>
                </a:solidFill>
              </a:rPr>
              <a:t>contribuição</a:t>
            </a:r>
            <a:r>
              <a:rPr lang="en-US" altLang="ko-KR" sz="1300" dirty="0">
                <a:solidFill>
                  <a:schemeClr val="bg1"/>
                </a:solidFill>
              </a:rPr>
              <a:t> do </a:t>
            </a:r>
            <a:r>
              <a:rPr lang="en-US" altLang="ko-KR" sz="1300" dirty="0" err="1">
                <a:solidFill>
                  <a:schemeClr val="bg1"/>
                </a:solidFill>
              </a:rPr>
              <a:t>padrão</a:t>
            </a:r>
            <a:r>
              <a:rPr lang="en-US" altLang="ko-KR" sz="1300" dirty="0">
                <a:solidFill>
                  <a:schemeClr val="bg1"/>
                </a:solidFill>
              </a:rPr>
              <a:t> de </a:t>
            </a:r>
            <a:r>
              <a:rPr lang="en-US" altLang="ko-KR" sz="1300" dirty="0" err="1">
                <a:solidFill>
                  <a:schemeClr val="bg1"/>
                </a:solidFill>
              </a:rPr>
              <a:t>especialização</a:t>
            </a:r>
            <a:r>
              <a:rPr lang="en-US" altLang="ko-KR" sz="1300" dirty="0">
                <a:solidFill>
                  <a:schemeClr val="bg1"/>
                </a:solidFill>
              </a:rPr>
              <a:t>, dos </a:t>
            </a:r>
            <a:r>
              <a:rPr lang="en-US" altLang="ko-KR" sz="1300" dirty="0" err="1">
                <a:solidFill>
                  <a:schemeClr val="bg1"/>
                </a:solidFill>
              </a:rPr>
              <a:t>mercados</a:t>
            </a:r>
            <a:r>
              <a:rPr lang="en-US" altLang="ko-KR" sz="1300" dirty="0">
                <a:solidFill>
                  <a:schemeClr val="bg1"/>
                </a:solidFill>
              </a:rPr>
              <a:t> de </a:t>
            </a:r>
            <a:r>
              <a:rPr lang="en-US" altLang="ko-KR" sz="1300" dirty="0" err="1">
                <a:solidFill>
                  <a:schemeClr val="bg1"/>
                </a:solidFill>
              </a:rPr>
              <a:t>destino</a:t>
            </a:r>
            <a:r>
              <a:rPr lang="en-US" altLang="ko-KR" sz="1300" dirty="0">
                <a:solidFill>
                  <a:schemeClr val="bg1"/>
                </a:solidFill>
              </a:rPr>
              <a:t> e da </a:t>
            </a:r>
            <a:r>
              <a:rPr lang="en-US" altLang="ko-KR" sz="1300" dirty="0" err="1">
                <a:solidFill>
                  <a:schemeClr val="bg1"/>
                </a:solidFill>
              </a:rPr>
              <a:t>competitividade</a:t>
            </a:r>
            <a:r>
              <a:rPr lang="en-US" altLang="ko-KR" sz="1300" dirty="0">
                <a:solidFill>
                  <a:schemeClr val="bg1"/>
                </a:solidFill>
              </a:rPr>
              <a:t> para o </a:t>
            </a:r>
            <a:r>
              <a:rPr lang="en-US" altLang="ko-KR" sz="1300" dirty="0" err="1">
                <a:solidFill>
                  <a:schemeClr val="bg1"/>
                </a:solidFill>
              </a:rPr>
              <a:t>desempenho</a:t>
            </a:r>
            <a:r>
              <a:rPr lang="en-US" altLang="ko-KR" sz="1300" dirty="0">
                <a:solidFill>
                  <a:schemeClr val="bg1"/>
                </a:solidFill>
              </a:rPr>
              <a:t> </a:t>
            </a:r>
            <a:r>
              <a:rPr lang="en-US" altLang="ko-KR" sz="1300" dirty="0" err="1">
                <a:solidFill>
                  <a:schemeClr val="bg1"/>
                </a:solidFill>
              </a:rPr>
              <a:t>exportador</a:t>
            </a:r>
            <a:r>
              <a:rPr lang="en-US" altLang="ko-KR" sz="1300" dirty="0">
                <a:solidFill>
                  <a:schemeClr val="bg1"/>
                </a:solidFill>
              </a:rPr>
              <a:t>.</a:t>
            </a:r>
            <a:endParaRPr lang="ko-KR" altLang="en-US" sz="13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D018BD9-22B5-48EF-8A19-1E9ADDC08C7E}"/>
              </a:ext>
            </a:extLst>
          </p:cNvPr>
          <p:cNvSpPr txBox="1"/>
          <p:nvPr/>
        </p:nvSpPr>
        <p:spPr>
          <a:xfrm>
            <a:off x="6251268" y="4947397"/>
            <a:ext cx="4761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>
                <a:solidFill>
                  <a:schemeClr val="bg1"/>
                </a:solidFill>
                <a:cs typeface="Arial" pitchFamily="34" charset="0"/>
              </a:rPr>
              <a:t>ÍNDICE DE ORIENTAÇÃO GEOGRÁFICA VS ÍNDICE DE COMPLEMENTARIDADE DO COMÉRCIO</a:t>
            </a:r>
            <a:endParaRPr lang="ko-KR" altLang="en-US" sz="13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DE96439-3221-42F4-A2AC-4959542D1CF6}"/>
              </a:ext>
            </a:extLst>
          </p:cNvPr>
          <p:cNvSpPr txBox="1"/>
          <p:nvPr/>
        </p:nvSpPr>
        <p:spPr>
          <a:xfrm>
            <a:off x="6264076" y="5401848"/>
            <a:ext cx="47487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ko-KR" sz="1300" dirty="0">
                <a:solidFill>
                  <a:schemeClr val="bg1"/>
                </a:solidFill>
              </a:rPr>
              <a:t>Identificar se existem produtos exportados que revelem potencial para expandir as suas exportações.</a:t>
            </a:r>
            <a:endParaRPr lang="ko-KR" altLang="en-US" sz="13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1" name="Elbow Connector 23">
            <a:extLst>
              <a:ext uri="{FF2B5EF4-FFF2-40B4-BE49-F238E27FC236}">
                <a16:creationId xmlns:a16="http://schemas.microsoft.com/office/drawing/2014/main" id="{2739295D-5B92-4DA7-B877-94BB0D71AC17}"/>
              </a:ext>
            </a:extLst>
          </p:cNvPr>
          <p:cNvCxnSpPr>
            <a:cxnSpLocks/>
          </p:cNvCxnSpPr>
          <p:nvPr/>
        </p:nvCxnSpPr>
        <p:spPr>
          <a:xfrm rot="10800000">
            <a:off x="2364407" y="4465124"/>
            <a:ext cx="3783714" cy="962387"/>
          </a:xfrm>
          <a:prstGeom prst="bentConnector3">
            <a:avLst>
              <a:gd name="adj1" fmla="val 99031"/>
            </a:avLst>
          </a:prstGeom>
          <a:ln w="25400">
            <a:solidFill>
              <a:schemeClr val="accent5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1E7BE3-1332-4194-AE61-DD694D6BC9E5}"/>
              </a:ext>
            </a:extLst>
          </p:cNvPr>
          <p:cNvSpPr/>
          <p:nvPr/>
        </p:nvSpPr>
        <p:spPr>
          <a:xfrm>
            <a:off x="10442713" y="0"/>
            <a:ext cx="636104" cy="980661"/>
          </a:xfrm>
          <a:prstGeom prst="rect">
            <a:avLst/>
          </a:prstGeom>
          <a:solidFill>
            <a:srgbClr val="F0C29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9022B-61E8-4BA7-889C-CFA477B6AACD}"/>
              </a:ext>
            </a:extLst>
          </p:cNvPr>
          <p:cNvSpPr txBox="1"/>
          <p:nvPr/>
        </p:nvSpPr>
        <p:spPr>
          <a:xfrm>
            <a:off x="10442713" y="95261"/>
            <a:ext cx="6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934344-58D3-4DC9-8B97-6FC9EA20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215" y="421552"/>
            <a:ext cx="6877119" cy="640080"/>
          </a:xfrm>
        </p:spPr>
        <p:txBody>
          <a:bodyPr>
            <a:normAutofit/>
          </a:bodyPr>
          <a:lstStyle/>
          <a:p>
            <a:r>
              <a:rPr lang="en-US" b="1" dirty="0"/>
              <a:t>Base de dados</a:t>
            </a:r>
          </a:p>
        </p:txBody>
      </p:sp>
      <p:sp>
        <p:nvSpPr>
          <p:cNvPr id="78" name="막힌 원호 37">
            <a:extLst>
              <a:ext uri="{FF2B5EF4-FFF2-40B4-BE49-F238E27FC236}">
                <a16:creationId xmlns:a16="http://schemas.microsoft.com/office/drawing/2014/main" id="{6B09EE6E-F3F4-480F-9047-7AB62278F77A}"/>
              </a:ext>
            </a:extLst>
          </p:cNvPr>
          <p:cNvSpPr/>
          <p:nvPr/>
        </p:nvSpPr>
        <p:spPr>
          <a:xfrm rot="10800000">
            <a:off x="3742753" y="1738370"/>
            <a:ext cx="4140000" cy="4140000"/>
          </a:xfrm>
          <a:prstGeom prst="blockArc">
            <a:avLst>
              <a:gd name="adj1" fmla="val 10756194"/>
              <a:gd name="adj2" fmla="val 30178"/>
              <a:gd name="adj3" fmla="val 3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7200E20-C89F-4B71-A040-5AF75F87CE1E}"/>
              </a:ext>
            </a:extLst>
          </p:cNvPr>
          <p:cNvGrpSpPr/>
          <p:nvPr/>
        </p:nvGrpSpPr>
        <p:grpSpPr>
          <a:xfrm>
            <a:off x="3602112" y="1839512"/>
            <a:ext cx="4426497" cy="4168301"/>
            <a:chOff x="2347107" y="1737169"/>
            <a:chExt cx="4426497" cy="4168301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68494F5C-D8E2-43AB-B2D7-7196E6BB5434}"/>
                </a:ext>
              </a:extLst>
            </p:cNvPr>
            <p:cNvGrpSpPr/>
            <p:nvPr/>
          </p:nvGrpSpPr>
          <p:grpSpPr>
            <a:xfrm>
              <a:off x="2347107" y="1737169"/>
              <a:ext cx="4426497" cy="4168301"/>
              <a:chOff x="2347107" y="2193210"/>
              <a:chExt cx="4426497" cy="4168301"/>
            </a:xfrm>
          </p:grpSpPr>
          <p:sp>
            <p:nvSpPr>
              <p:cNvPr id="82" name="Oval 10">
                <a:extLst>
                  <a:ext uri="{FF2B5EF4-FFF2-40B4-BE49-F238E27FC236}">
                    <a16:creationId xmlns:a16="http://schemas.microsoft.com/office/drawing/2014/main" id="{6FF063BB-2F0E-45EA-AC71-9CC0C872907E}"/>
                  </a:ext>
                </a:extLst>
              </p:cNvPr>
              <p:cNvSpPr/>
              <p:nvPr/>
            </p:nvSpPr>
            <p:spPr>
              <a:xfrm>
                <a:off x="2885423" y="2193210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rgbClr val="002060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83" name="Oval 10">
                <a:extLst>
                  <a:ext uri="{FF2B5EF4-FFF2-40B4-BE49-F238E27FC236}">
                    <a16:creationId xmlns:a16="http://schemas.microsoft.com/office/drawing/2014/main" id="{E0EF1E72-CE64-4779-B485-0325C089B575}"/>
                  </a:ext>
                </a:extLst>
              </p:cNvPr>
              <p:cNvSpPr/>
              <p:nvPr/>
            </p:nvSpPr>
            <p:spPr>
              <a:xfrm rot="18000000" flipV="1">
                <a:off x="4459114" y="4883910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cs typeface="Arial" pitchFamily="34" charset="0"/>
                </a:endParaRPr>
              </a:p>
            </p:txBody>
          </p:sp>
          <p:sp>
            <p:nvSpPr>
              <p:cNvPr id="84" name="Oval 10">
                <a:extLst>
                  <a:ext uri="{FF2B5EF4-FFF2-40B4-BE49-F238E27FC236}">
                    <a16:creationId xmlns:a16="http://schemas.microsoft.com/office/drawing/2014/main" id="{95A947B2-212F-4235-82B4-55E6BEC7956E}"/>
                  </a:ext>
                </a:extLst>
              </p:cNvPr>
              <p:cNvSpPr/>
              <p:nvPr/>
            </p:nvSpPr>
            <p:spPr>
              <a:xfrm flipH="1">
                <a:off x="4604658" y="2193210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85" name="Oval 10">
                <a:extLst>
                  <a:ext uri="{FF2B5EF4-FFF2-40B4-BE49-F238E27FC236}">
                    <a16:creationId xmlns:a16="http://schemas.microsoft.com/office/drawing/2014/main" id="{5E38481D-3A10-4341-BEF1-F73B972637EF}"/>
                  </a:ext>
                </a:extLst>
              </p:cNvPr>
              <p:cNvSpPr/>
              <p:nvPr/>
            </p:nvSpPr>
            <p:spPr>
              <a:xfrm rot="7200000">
                <a:off x="5296003" y="3378966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86" name="Oval 10">
                <a:extLst>
                  <a:ext uri="{FF2B5EF4-FFF2-40B4-BE49-F238E27FC236}">
                    <a16:creationId xmlns:a16="http://schemas.microsoft.com/office/drawing/2014/main" id="{59B7DAED-E624-487C-8F49-22301675C15A}"/>
                  </a:ext>
                </a:extLst>
              </p:cNvPr>
              <p:cNvSpPr/>
              <p:nvPr/>
            </p:nvSpPr>
            <p:spPr>
              <a:xfrm flipV="1">
                <a:off x="2885423" y="4786266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87" name="Oval 10">
                <a:extLst>
                  <a:ext uri="{FF2B5EF4-FFF2-40B4-BE49-F238E27FC236}">
                    <a16:creationId xmlns:a16="http://schemas.microsoft.com/office/drawing/2014/main" id="{9FFB3899-9D3F-4166-8282-01772FFFB230}"/>
                  </a:ext>
                </a:extLst>
              </p:cNvPr>
              <p:cNvSpPr/>
              <p:nvPr/>
            </p:nvSpPr>
            <p:spPr>
              <a:xfrm rot="18000000">
                <a:off x="2199660" y="3584104"/>
                <a:ext cx="1625048" cy="1330154"/>
              </a:xfrm>
              <a:custGeom>
                <a:avLst/>
                <a:gdLst/>
                <a:ahLst/>
                <a:cxnLst/>
                <a:rect l="l" t="t" r="r" b="b"/>
                <a:pathLst>
                  <a:path w="1625048" h="1330154">
                    <a:moveTo>
                      <a:pt x="1625048" y="0"/>
                    </a:moveTo>
                    <a:lnTo>
                      <a:pt x="1625048" y="778278"/>
                    </a:lnTo>
                    <a:cubicBezTo>
                      <a:pt x="1224842" y="797234"/>
                      <a:pt x="876193" y="1012505"/>
                      <a:pt x="673127" y="1330154"/>
                    </a:cubicBezTo>
                    <a:lnTo>
                      <a:pt x="0" y="941523"/>
                    </a:lnTo>
                    <a:cubicBezTo>
                      <a:pt x="336920" y="390726"/>
                      <a:pt x="936837" y="19359"/>
                      <a:pt x="16250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cs typeface="Arial" pitchFamily="34" charset="0"/>
                </a:endParaRPr>
              </a:p>
            </p:txBody>
          </p: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742AC6D-49C4-479D-925E-BEEE25F9D35D}"/>
                </a:ext>
              </a:extLst>
            </p:cNvPr>
            <p:cNvSpPr/>
            <p:nvPr/>
          </p:nvSpPr>
          <p:spPr>
            <a:xfrm>
              <a:off x="3540579" y="2698034"/>
              <a:ext cx="2039552" cy="2039552"/>
            </a:xfrm>
            <a:prstGeom prst="ellipse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2CA873B-E6EF-4152-A327-ED416DB1C2B0}"/>
              </a:ext>
            </a:extLst>
          </p:cNvPr>
          <p:cNvGrpSpPr/>
          <p:nvPr/>
        </p:nvGrpSpPr>
        <p:grpSpPr>
          <a:xfrm>
            <a:off x="8128273" y="1549866"/>
            <a:ext cx="3185130" cy="998881"/>
            <a:chOff x="6760489" y="1480182"/>
            <a:chExt cx="2026827" cy="998881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4068F25-D678-4841-AB00-7CFA163F8AA8}"/>
                </a:ext>
              </a:extLst>
            </p:cNvPr>
            <p:cNvSpPr txBox="1"/>
            <p:nvPr/>
          </p:nvSpPr>
          <p:spPr>
            <a:xfrm>
              <a:off x="6760489" y="1480182"/>
              <a:ext cx="2026827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700" b="1" dirty="0">
                  <a:solidFill>
                    <a:schemeClr val="accent4"/>
                  </a:solidFill>
                  <a:cs typeface="Arial" pitchFamily="34" charset="0"/>
                </a:rPr>
                <a:t>WITS - TRAINS</a:t>
              </a:r>
              <a:endParaRPr lang="ko-KR" altLang="en-US" sz="27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0E2D927-0479-4439-84D0-2B85DAF6395A}"/>
                </a:ext>
              </a:extLst>
            </p:cNvPr>
            <p:cNvSpPr txBox="1"/>
            <p:nvPr/>
          </p:nvSpPr>
          <p:spPr>
            <a:xfrm>
              <a:off x="6760489" y="1928848"/>
              <a:ext cx="1947201" cy="550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1300" dirty="0">
                  <a:cs typeface="Arial" pitchFamily="34" charset="0"/>
                </a:rPr>
                <a:t>Valor das </a:t>
              </a:r>
              <a:r>
                <a:rPr lang="en-US" altLang="ko-KR" sz="1300" dirty="0" err="1">
                  <a:cs typeface="Arial" pitchFamily="34" charset="0"/>
                </a:rPr>
                <a:t>tarifas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  <a:r>
                <a:rPr lang="en-US" altLang="ko-KR" sz="1300" dirty="0" err="1">
                  <a:cs typeface="Arial" pitchFamily="34" charset="0"/>
                </a:rPr>
                <a:t>aplicadas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  <a:r>
                <a:rPr lang="en-US" altLang="ko-KR" sz="1300" dirty="0" err="1">
                  <a:cs typeface="Arial" pitchFamily="34" charset="0"/>
                </a:rPr>
                <a:t>ao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  <a:r>
                <a:rPr lang="en-US" altLang="ko-KR" sz="1300" dirty="0" err="1">
                  <a:cs typeface="Arial" pitchFamily="34" charset="0"/>
                </a:rPr>
                <a:t>comércio</a:t>
              </a:r>
              <a:endParaRPr lang="en-US" altLang="ko-KR" sz="1300" dirty="0">
                <a:cs typeface="Arial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1300" i="1" dirty="0">
                  <a:cs typeface="Arial" pitchFamily="34" charset="0"/>
                </a:rPr>
                <a:t>(SITC Rev. 4 – 2 </a:t>
              </a:r>
              <a:r>
                <a:rPr lang="en-US" altLang="ko-KR" sz="1300" i="1" dirty="0" err="1">
                  <a:cs typeface="Arial" pitchFamily="34" charset="0"/>
                </a:rPr>
                <a:t>dígitos</a:t>
              </a:r>
              <a:r>
                <a:rPr lang="en-US" altLang="ko-KR" sz="1300" i="1" dirty="0"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F37E3E0-6D54-4857-AFB3-1A9FEA3F09BE}"/>
              </a:ext>
            </a:extLst>
          </p:cNvPr>
          <p:cNvGrpSpPr/>
          <p:nvPr/>
        </p:nvGrpSpPr>
        <p:grpSpPr>
          <a:xfrm>
            <a:off x="469558" y="1556911"/>
            <a:ext cx="3060000" cy="959125"/>
            <a:chOff x="6760489" y="1480182"/>
            <a:chExt cx="1947202" cy="95912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F7ACE2B-71A7-460C-B003-38E93FA352CD}"/>
                </a:ext>
              </a:extLst>
            </p:cNvPr>
            <p:cNvSpPr txBox="1"/>
            <p:nvPr/>
          </p:nvSpPr>
          <p:spPr>
            <a:xfrm>
              <a:off x="6760489" y="1480182"/>
              <a:ext cx="1947202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700" b="1" dirty="0">
                  <a:solidFill>
                    <a:schemeClr val="accent5">
                      <a:lumMod val="50000"/>
                    </a:schemeClr>
                  </a:solidFill>
                  <a:cs typeface="Arial" pitchFamily="34" charset="0"/>
                </a:rPr>
                <a:t>CEPII - CHELEM</a:t>
              </a:r>
              <a:endParaRPr lang="ko-KR" altLang="en-US" sz="2700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10E250C-C278-4C34-A0B3-F9C2FC697A0D}"/>
                </a:ext>
              </a:extLst>
            </p:cNvPr>
            <p:cNvSpPr txBox="1"/>
            <p:nvPr/>
          </p:nvSpPr>
          <p:spPr>
            <a:xfrm>
              <a:off x="6760489" y="1889092"/>
              <a:ext cx="1947201" cy="550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ko-KR" sz="1300" dirty="0" err="1">
                  <a:cs typeface="Arial" pitchFamily="34" charset="0"/>
                </a:rPr>
                <a:t>Valores</a:t>
              </a:r>
              <a:r>
                <a:rPr lang="en-US" altLang="ko-KR" sz="1300" dirty="0">
                  <a:cs typeface="Arial" pitchFamily="34" charset="0"/>
                </a:rPr>
                <a:t> do </a:t>
              </a:r>
              <a:r>
                <a:rPr lang="en-US" altLang="ko-KR" sz="1300" dirty="0" err="1">
                  <a:cs typeface="Arial" pitchFamily="34" charset="0"/>
                </a:rPr>
                <a:t>comércio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  <a:r>
                <a:rPr lang="en-US" altLang="ko-KR" sz="1300" dirty="0" err="1">
                  <a:cs typeface="Arial" pitchFamily="34" charset="0"/>
                </a:rPr>
                <a:t>internacional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ko-KR" sz="1300" i="1" dirty="0">
                  <a:cs typeface="Arial" pitchFamily="34" charset="0"/>
                </a:rPr>
                <a:t>(72 </a:t>
              </a:r>
              <a:r>
                <a:rPr lang="en-US" altLang="ko-KR" sz="1300" i="1" dirty="0" err="1">
                  <a:cs typeface="Arial" pitchFamily="34" charset="0"/>
                </a:rPr>
                <a:t>categorias</a:t>
              </a:r>
              <a:r>
                <a:rPr lang="en-US" altLang="ko-KR" sz="1300" i="1" dirty="0">
                  <a:cs typeface="Arial" pitchFamily="34" charset="0"/>
                </a:rPr>
                <a:t> de </a:t>
              </a:r>
              <a:r>
                <a:rPr lang="en-US" altLang="ko-KR" sz="1300" i="1" dirty="0" err="1">
                  <a:cs typeface="Arial" pitchFamily="34" charset="0"/>
                </a:rPr>
                <a:t>produto</a:t>
              </a:r>
              <a:r>
                <a:rPr lang="en-US" altLang="ko-KR" sz="1300" i="1" dirty="0">
                  <a:cs typeface="Arial" pitchFamily="34" charset="0"/>
                </a:rPr>
                <a:t>)</a:t>
              </a:r>
            </a:p>
          </p:txBody>
        </p:sp>
      </p:grpSp>
      <p:sp>
        <p:nvSpPr>
          <p:cNvPr id="99" name="L-Shape 98">
            <a:extLst>
              <a:ext uri="{FF2B5EF4-FFF2-40B4-BE49-F238E27FC236}">
                <a16:creationId xmlns:a16="http://schemas.microsoft.com/office/drawing/2014/main" id="{EB37D410-E18B-46A5-9BB9-C5912FED99B5}"/>
              </a:ext>
            </a:extLst>
          </p:cNvPr>
          <p:cNvSpPr/>
          <p:nvPr/>
        </p:nvSpPr>
        <p:spPr>
          <a:xfrm rot="2700000">
            <a:off x="7683273" y="1988776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0" name="L-Shape 99">
            <a:extLst>
              <a:ext uri="{FF2B5EF4-FFF2-40B4-BE49-F238E27FC236}">
                <a16:creationId xmlns:a16="http://schemas.microsoft.com/office/drawing/2014/main" id="{6BC5FAEF-1F33-4638-9DFF-4AB71C1C2AB5}"/>
              </a:ext>
            </a:extLst>
          </p:cNvPr>
          <p:cNvSpPr/>
          <p:nvPr/>
        </p:nvSpPr>
        <p:spPr>
          <a:xfrm rot="13500000">
            <a:off x="3634241" y="1988777"/>
            <a:ext cx="375843" cy="375843"/>
          </a:xfrm>
          <a:prstGeom prst="corner">
            <a:avLst>
              <a:gd name="adj1" fmla="val 20835"/>
              <a:gd name="adj2" fmla="val 2433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1" name="막힌 원호 2">
            <a:extLst>
              <a:ext uri="{FF2B5EF4-FFF2-40B4-BE49-F238E27FC236}">
                <a16:creationId xmlns:a16="http://schemas.microsoft.com/office/drawing/2014/main" id="{5CBAF9A1-9410-4627-9E21-2C91F3976821}"/>
              </a:ext>
            </a:extLst>
          </p:cNvPr>
          <p:cNvSpPr/>
          <p:nvPr/>
        </p:nvSpPr>
        <p:spPr>
          <a:xfrm>
            <a:off x="3742752" y="1738370"/>
            <a:ext cx="4140000" cy="4140000"/>
          </a:xfrm>
          <a:prstGeom prst="blockArc">
            <a:avLst>
              <a:gd name="adj1" fmla="val 10756194"/>
              <a:gd name="adj2" fmla="val 30178"/>
              <a:gd name="adj3" fmla="val 39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pic>
        <p:nvPicPr>
          <p:cNvPr id="114" name="Picture 113">
            <a:extLst>
              <a:ext uri="{FF2B5EF4-FFF2-40B4-BE49-F238E27FC236}">
                <a16:creationId xmlns:a16="http://schemas.microsoft.com/office/drawing/2014/main" id="{53BE5DD9-76E1-497C-AA6A-AAB90C7C69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212" y="3276614"/>
            <a:ext cx="1145371" cy="1141136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C4C1463-F773-48DA-82C5-968B6DCBD2C0}"/>
              </a:ext>
            </a:extLst>
          </p:cNvPr>
          <p:cNvGrpSpPr/>
          <p:nvPr/>
        </p:nvGrpSpPr>
        <p:grpSpPr>
          <a:xfrm>
            <a:off x="-322882" y="3405320"/>
            <a:ext cx="3951989" cy="813740"/>
            <a:chOff x="2551705" y="4294856"/>
            <a:chExt cx="2357002" cy="59456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71692D5-7AC3-4FCC-A96E-DEBCBE856D7A}"/>
                </a:ext>
              </a:extLst>
            </p:cNvPr>
            <p:cNvSpPr txBox="1"/>
            <p:nvPr/>
          </p:nvSpPr>
          <p:spPr>
            <a:xfrm>
              <a:off x="3137223" y="4529614"/>
              <a:ext cx="1771484" cy="35980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pt-PT" sz="1300" dirty="0"/>
                <a:t>Singapura, Indonésia, Malásia, Tailândia, Filipinas e Vietname</a:t>
              </a:r>
              <a:r>
                <a:rPr lang="en-US" altLang="ko-KR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9C2DE80-BFC7-44D6-904A-5DA6E63CCF3F}"/>
                </a:ext>
              </a:extLst>
            </p:cNvPr>
            <p:cNvSpPr txBox="1"/>
            <p:nvPr/>
          </p:nvSpPr>
          <p:spPr>
            <a:xfrm>
              <a:off x="2551705" y="4294856"/>
              <a:ext cx="2336966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ASEAN6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694DF1F3-0D07-4AD7-A187-8E1C9943F2F9}"/>
              </a:ext>
            </a:extLst>
          </p:cNvPr>
          <p:cNvGrpSpPr/>
          <p:nvPr/>
        </p:nvGrpSpPr>
        <p:grpSpPr>
          <a:xfrm>
            <a:off x="8022378" y="3432616"/>
            <a:ext cx="3918395" cy="813740"/>
            <a:chOff x="2551705" y="4294856"/>
            <a:chExt cx="2336966" cy="594564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10B6568-4735-4C9D-BAAB-430BAFB78F4E}"/>
                </a:ext>
              </a:extLst>
            </p:cNvPr>
            <p:cNvSpPr txBox="1"/>
            <p:nvPr/>
          </p:nvSpPr>
          <p:spPr>
            <a:xfrm>
              <a:off x="2551706" y="4529614"/>
              <a:ext cx="1538157" cy="35980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pt-PT" sz="1300" dirty="0"/>
                <a:t>Alemanha, França, Espanha, Itália, Holanda e Bélgica</a:t>
              </a:r>
              <a:r>
                <a:rPr lang="en-US" altLang="ko-KR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B590892-21FA-4446-94C1-3FAC4647098B}"/>
                </a:ext>
              </a:extLst>
            </p:cNvPr>
            <p:cNvSpPr txBox="1"/>
            <p:nvPr/>
          </p:nvSpPr>
          <p:spPr>
            <a:xfrm>
              <a:off x="2551705" y="4294856"/>
              <a:ext cx="2336966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UE Big6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589AE37-1F67-41A7-BE25-3CC345043890}"/>
              </a:ext>
            </a:extLst>
          </p:cNvPr>
          <p:cNvGrpSpPr/>
          <p:nvPr/>
        </p:nvGrpSpPr>
        <p:grpSpPr>
          <a:xfrm>
            <a:off x="7605433" y="4977185"/>
            <a:ext cx="4064605" cy="1330270"/>
            <a:chOff x="2531669" y="4251010"/>
            <a:chExt cx="2357002" cy="77710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B4D7440-CF24-4F4B-8221-E5AA98D13255}"/>
                </a:ext>
              </a:extLst>
            </p:cNvPr>
            <p:cNvSpPr txBox="1"/>
            <p:nvPr/>
          </p:nvSpPr>
          <p:spPr>
            <a:xfrm>
              <a:off x="2531669" y="4623579"/>
              <a:ext cx="2357002" cy="4045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altLang="ko-KR" sz="1300" dirty="0" err="1">
                  <a:cs typeface="Arial" pitchFamily="34" charset="0"/>
                </a:rPr>
                <a:t>Fileira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  <a:r>
                <a:rPr lang="en-US" altLang="ko-KR" sz="1300" dirty="0" err="1">
                  <a:cs typeface="Arial" pitchFamily="34" charset="0"/>
                </a:rPr>
                <a:t>Produtiva</a:t>
              </a:r>
              <a:endParaRPr lang="en-US" altLang="ko-KR" sz="1300" dirty="0">
                <a:cs typeface="Arial" pitchFamily="34" charset="0"/>
              </a:endParaRPr>
            </a:p>
            <a:p>
              <a:pPr marL="342900" indent="-342900">
                <a:buAutoNum type="arabicPeriod"/>
              </a:pPr>
              <a:r>
                <a:rPr lang="en-US" altLang="ko-KR" sz="1300" dirty="0">
                  <a:cs typeface="Arial" pitchFamily="34" charset="0"/>
                </a:rPr>
                <a:t>Grau de </a:t>
              </a:r>
              <a:r>
                <a:rPr lang="en-US" altLang="ko-KR" sz="1300" dirty="0" err="1">
                  <a:cs typeface="Arial" pitchFamily="34" charset="0"/>
                </a:rPr>
                <a:t>Intensidade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  <a:r>
                <a:rPr lang="en-US" altLang="ko-KR" sz="1300" dirty="0" err="1">
                  <a:cs typeface="Arial" pitchFamily="34" charset="0"/>
                </a:rPr>
                <a:t>Tecnológica</a:t>
              </a:r>
              <a:r>
                <a:rPr lang="en-US" altLang="ko-KR" sz="1300" dirty="0">
                  <a:cs typeface="Arial" pitchFamily="34" charset="0"/>
                </a:rPr>
                <a:t> </a:t>
              </a:r>
            </a:p>
            <a:p>
              <a:pPr marL="342900" indent="-342900">
                <a:buAutoNum type="arabicPeriod"/>
              </a:pPr>
              <a:r>
                <a:rPr lang="en-US" altLang="ko-KR" sz="1300" dirty="0" err="1">
                  <a:cs typeface="Arial" pitchFamily="34" charset="0"/>
                </a:rPr>
                <a:t>Fatores-chave</a:t>
              </a:r>
              <a:r>
                <a:rPr lang="en-US" altLang="ko-KR" sz="1300" dirty="0">
                  <a:cs typeface="Arial" pitchFamily="34" charset="0"/>
                </a:rPr>
                <a:t> de </a:t>
              </a:r>
              <a:r>
                <a:rPr lang="en-US" altLang="ko-KR" sz="1300" dirty="0" err="1">
                  <a:cs typeface="Arial" pitchFamily="34" charset="0"/>
                </a:rPr>
                <a:t>Competitividade</a:t>
              </a:r>
              <a:endParaRPr lang="ko-KR" altLang="en-US" sz="1300" dirty="0"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3C8A5BA5-F209-4DFE-B42F-6BB23AF24076}"/>
                </a:ext>
              </a:extLst>
            </p:cNvPr>
            <p:cNvSpPr txBox="1"/>
            <p:nvPr/>
          </p:nvSpPr>
          <p:spPr>
            <a:xfrm>
              <a:off x="2551706" y="4251010"/>
              <a:ext cx="1838704" cy="3416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Três</a:t>
              </a:r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tipologias</a:t>
              </a:r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6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organização</a:t>
              </a:r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dos </a:t>
              </a:r>
              <a:r>
                <a:rPr lang="en-US" altLang="ko-KR" sz="16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produtos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61B8B83-2F5D-46D7-A383-5AF1B987846A}"/>
              </a:ext>
            </a:extLst>
          </p:cNvPr>
          <p:cNvGrpSpPr/>
          <p:nvPr/>
        </p:nvGrpSpPr>
        <p:grpSpPr>
          <a:xfrm>
            <a:off x="280075" y="5268550"/>
            <a:ext cx="3918394" cy="673957"/>
            <a:chOff x="2551705" y="4294856"/>
            <a:chExt cx="2336966" cy="492430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43BD633-FCDB-4C98-AD7B-73D0D885AFDF}"/>
                </a:ext>
              </a:extLst>
            </p:cNvPr>
            <p:cNvSpPr txBox="1"/>
            <p:nvPr/>
          </p:nvSpPr>
          <p:spPr>
            <a:xfrm>
              <a:off x="3105607" y="4573651"/>
              <a:ext cx="1771484" cy="21363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1300" dirty="0"/>
                <a:t>2007 a 2016</a:t>
              </a:r>
              <a:endParaRPr lang="ko-KR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352EB569-B18F-4ABD-B966-73FB0111725A}"/>
                </a:ext>
              </a:extLst>
            </p:cNvPr>
            <p:cNvSpPr txBox="1"/>
            <p:nvPr/>
          </p:nvSpPr>
          <p:spPr>
            <a:xfrm>
              <a:off x="2551705" y="4294856"/>
              <a:ext cx="2336966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6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Período</a:t>
              </a:r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6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análise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4BBDE7B-31DA-44DB-B375-AA30AA7033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019" y="3598517"/>
            <a:ext cx="622329" cy="414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8C9862-F857-4E30-A846-3D3E399F16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990" y="3455001"/>
            <a:ext cx="1168160" cy="7790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E0D1592-22A4-45A5-AC25-F71DEFA54F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615168">
            <a:off x="4742336" y="2245537"/>
            <a:ext cx="493854" cy="47682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826CC7E-8150-4A06-89A9-B1C4C2692C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254">
            <a:off x="5946504" y="2251335"/>
            <a:ext cx="1536790" cy="593929"/>
          </a:xfrm>
          <a:prstGeom prst="rect">
            <a:avLst/>
          </a:prstGeom>
        </p:spPr>
      </p:pic>
      <p:sp>
        <p:nvSpPr>
          <p:cNvPr id="70" name="Teardrop 1">
            <a:extLst>
              <a:ext uri="{FF2B5EF4-FFF2-40B4-BE49-F238E27FC236}">
                <a16:creationId xmlns:a16="http://schemas.microsoft.com/office/drawing/2014/main" id="{B7A12683-1547-4C1A-B31D-4C3BBF6DDF42}"/>
              </a:ext>
            </a:extLst>
          </p:cNvPr>
          <p:cNvSpPr/>
          <p:nvPr/>
        </p:nvSpPr>
        <p:spPr>
          <a:xfrm rot="18804134">
            <a:off x="4738270" y="4906102"/>
            <a:ext cx="476625" cy="43062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1" name="Freeform 429">
            <a:extLst>
              <a:ext uri="{FF2B5EF4-FFF2-40B4-BE49-F238E27FC236}">
                <a16:creationId xmlns:a16="http://schemas.microsoft.com/office/drawing/2014/main" id="{94E6ED71-7172-44DB-B5CC-AA35D047EBCB}"/>
              </a:ext>
            </a:extLst>
          </p:cNvPr>
          <p:cNvSpPr/>
          <p:nvPr/>
        </p:nvSpPr>
        <p:spPr>
          <a:xfrm>
            <a:off x="6363490" y="5005125"/>
            <a:ext cx="393670" cy="395324"/>
          </a:xfrm>
          <a:custGeom>
            <a:avLst/>
            <a:gdLst>
              <a:gd name="connsiteX0" fmla="*/ 149024 w 500599"/>
              <a:gd name="connsiteY0" fmla="*/ 358053 h 502289"/>
              <a:gd name="connsiteX1" fmla="*/ 491583 w 500599"/>
              <a:gd name="connsiteY1" fmla="*/ 358053 h 502289"/>
              <a:gd name="connsiteX2" fmla="*/ 497922 w 500599"/>
              <a:gd name="connsiteY2" fmla="*/ 360729 h 502289"/>
              <a:gd name="connsiteX3" fmla="*/ 500599 w 500599"/>
              <a:gd name="connsiteY3" fmla="*/ 367068 h 502289"/>
              <a:gd name="connsiteX4" fmla="*/ 500599 w 500599"/>
              <a:gd name="connsiteY4" fmla="*/ 421156 h 502289"/>
              <a:gd name="connsiteX5" fmla="*/ 497922 w 500599"/>
              <a:gd name="connsiteY5" fmla="*/ 427495 h 502289"/>
              <a:gd name="connsiteX6" fmla="*/ 491583 w 500599"/>
              <a:gd name="connsiteY6" fmla="*/ 430171 h 502289"/>
              <a:gd name="connsiteX7" fmla="*/ 149024 w 500599"/>
              <a:gd name="connsiteY7" fmla="*/ 430171 h 502289"/>
              <a:gd name="connsiteX8" fmla="*/ 142686 w 500599"/>
              <a:gd name="connsiteY8" fmla="*/ 427495 h 502289"/>
              <a:gd name="connsiteX9" fmla="*/ 140009 w 500599"/>
              <a:gd name="connsiteY9" fmla="*/ 421156 h 502289"/>
              <a:gd name="connsiteX10" fmla="*/ 140009 w 500599"/>
              <a:gd name="connsiteY10" fmla="*/ 367068 h 502289"/>
              <a:gd name="connsiteX11" fmla="*/ 142544 w 500599"/>
              <a:gd name="connsiteY11" fmla="*/ 360589 h 502289"/>
              <a:gd name="connsiteX12" fmla="*/ 149024 w 500599"/>
              <a:gd name="connsiteY12" fmla="*/ 358053 h 502289"/>
              <a:gd name="connsiteX13" fmla="*/ 4788 w 500599"/>
              <a:gd name="connsiteY13" fmla="*/ 358053 h 502289"/>
              <a:gd name="connsiteX14" fmla="*/ 98598 w 500599"/>
              <a:gd name="connsiteY14" fmla="*/ 358053 h 502289"/>
              <a:gd name="connsiteX15" fmla="*/ 98598 w 500599"/>
              <a:gd name="connsiteY15" fmla="*/ 382844 h 502289"/>
              <a:gd name="connsiteX16" fmla="*/ 71835 w 500599"/>
              <a:gd name="connsiteY16" fmla="*/ 415241 h 502289"/>
              <a:gd name="connsiteX17" fmla="*/ 94654 w 500599"/>
              <a:gd name="connsiteY17" fmla="*/ 429044 h 502289"/>
              <a:gd name="connsiteX18" fmla="*/ 103104 w 500599"/>
              <a:gd name="connsiteY18" fmla="*/ 453835 h 502289"/>
              <a:gd name="connsiteX19" fmla="*/ 87752 w 500599"/>
              <a:gd name="connsiteY19" fmla="*/ 489330 h 502289"/>
              <a:gd name="connsiteX20" fmla="*/ 49580 w 500599"/>
              <a:gd name="connsiteY20" fmla="*/ 502289 h 502289"/>
              <a:gd name="connsiteX21" fmla="*/ 1126 w 500599"/>
              <a:gd name="connsiteY21" fmla="*/ 483696 h 502289"/>
              <a:gd name="connsiteX22" fmla="*/ 17183 w 500599"/>
              <a:gd name="connsiteY22" fmla="*/ 458906 h 502289"/>
              <a:gd name="connsiteX23" fmla="*/ 47045 w 500599"/>
              <a:gd name="connsiteY23" fmla="*/ 471582 h 502289"/>
              <a:gd name="connsiteX24" fmla="*/ 61271 w 500599"/>
              <a:gd name="connsiteY24" fmla="*/ 467498 h 502289"/>
              <a:gd name="connsiteX25" fmla="*/ 67328 w 500599"/>
              <a:gd name="connsiteY25" fmla="*/ 455525 h 502289"/>
              <a:gd name="connsiteX26" fmla="*/ 37748 w 500599"/>
              <a:gd name="connsiteY26" fmla="*/ 439749 h 502289"/>
              <a:gd name="connsiteX27" fmla="*/ 30424 w 500599"/>
              <a:gd name="connsiteY27" fmla="*/ 423974 h 502289"/>
              <a:gd name="connsiteX28" fmla="*/ 39579 w 500599"/>
              <a:gd name="connsiteY28" fmla="*/ 411719 h 502289"/>
              <a:gd name="connsiteX29" fmla="*/ 51552 w 500599"/>
              <a:gd name="connsiteY29" fmla="*/ 396507 h 502289"/>
              <a:gd name="connsiteX30" fmla="*/ 61976 w 500599"/>
              <a:gd name="connsiteY30" fmla="*/ 385661 h 502289"/>
              <a:gd name="connsiteX31" fmla="*/ 61976 w 500599"/>
              <a:gd name="connsiteY31" fmla="*/ 385379 h 502289"/>
              <a:gd name="connsiteX32" fmla="*/ 48312 w 500599"/>
              <a:gd name="connsiteY32" fmla="*/ 385661 h 502289"/>
              <a:gd name="connsiteX33" fmla="*/ 34649 w 500599"/>
              <a:gd name="connsiteY33" fmla="*/ 385943 h 502289"/>
              <a:gd name="connsiteX34" fmla="*/ 34649 w 500599"/>
              <a:gd name="connsiteY34" fmla="*/ 400873 h 502289"/>
              <a:gd name="connsiteX35" fmla="*/ 4788 w 500599"/>
              <a:gd name="connsiteY35" fmla="*/ 400873 h 502289"/>
              <a:gd name="connsiteX36" fmla="*/ 149024 w 500599"/>
              <a:gd name="connsiteY36" fmla="*/ 213819 h 502289"/>
              <a:gd name="connsiteX37" fmla="*/ 491583 w 500599"/>
              <a:gd name="connsiteY37" fmla="*/ 213819 h 502289"/>
              <a:gd name="connsiteX38" fmla="*/ 497922 w 500599"/>
              <a:gd name="connsiteY38" fmla="*/ 216495 h 502289"/>
              <a:gd name="connsiteX39" fmla="*/ 500599 w 500599"/>
              <a:gd name="connsiteY39" fmla="*/ 222833 h 502289"/>
              <a:gd name="connsiteX40" fmla="*/ 500599 w 500599"/>
              <a:gd name="connsiteY40" fmla="*/ 276922 h 502289"/>
              <a:gd name="connsiteX41" fmla="*/ 497922 w 500599"/>
              <a:gd name="connsiteY41" fmla="*/ 283260 h 502289"/>
              <a:gd name="connsiteX42" fmla="*/ 491583 w 500599"/>
              <a:gd name="connsiteY42" fmla="*/ 285936 h 502289"/>
              <a:gd name="connsiteX43" fmla="*/ 149024 w 500599"/>
              <a:gd name="connsiteY43" fmla="*/ 285936 h 502289"/>
              <a:gd name="connsiteX44" fmla="*/ 142686 w 500599"/>
              <a:gd name="connsiteY44" fmla="*/ 283260 h 502289"/>
              <a:gd name="connsiteX45" fmla="*/ 140009 w 500599"/>
              <a:gd name="connsiteY45" fmla="*/ 276922 h 502289"/>
              <a:gd name="connsiteX46" fmla="*/ 140009 w 500599"/>
              <a:gd name="connsiteY46" fmla="*/ 222833 h 502289"/>
              <a:gd name="connsiteX47" fmla="*/ 142544 w 500599"/>
              <a:gd name="connsiteY47" fmla="*/ 216354 h 502289"/>
              <a:gd name="connsiteX48" fmla="*/ 149024 w 500599"/>
              <a:gd name="connsiteY48" fmla="*/ 213819 h 502289"/>
              <a:gd name="connsiteX49" fmla="*/ 51553 w 500599"/>
              <a:gd name="connsiteY49" fmla="*/ 177760 h 502289"/>
              <a:gd name="connsiteX50" fmla="*/ 86203 w 500599"/>
              <a:gd name="connsiteY50" fmla="*/ 189451 h 502289"/>
              <a:gd name="connsiteX51" fmla="*/ 100289 w 500599"/>
              <a:gd name="connsiteY51" fmla="*/ 221143 h 502289"/>
              <a:gd name="connsiteX52" fmla="*/ 90711 w 500599"/>
              <a:gd name="connsiteY52" fmla="*/ 246920 h 502289"/>
              <a:gd name="connsiteX53" fmla="*/ 69582 w 500599"/>
              <a:gd name="connsiteY53" fmla="*/ 265090 h 502289"/>
              <a:gd name="connsiteX54" fmla="*/ 48313 w 500599"/>
              <a:gd name="connsiteY54" fmla="*/ 279316 h 502289"/>
              <a:gd name="connsiteX55" fmla="*/ 38313 w 500599"/>
              <a:gd name="connsiteY55" fmla="*/ 294106 h 502289"/>
              <a:gd name="connsiteX56" fmla="*/ 74090 w 500599"/>
              <a:gd name="connsiteY56" fmla="*/ 294106 h 502289"/>
              <a:gd name="connsiteX57" fmla="*/ 74090 w 500599"/>
              <a:gd name="connsiteY57" fmla="*/ 277203 h 502289"/>
              <a:gd name="connsiteX58" fmla="*/ 103669 w 500599"/>
              <a:gd name="connsiteY58" fmla="*/ 277203 h 502289"/>
              <a:gd name="connsiteX59" fmla="*/ 103669 w 500599"/>
              <a:gd name="connsiteY59" fmla="*/ 321995 h 502289"/>
              <a:gd name="connsiteX60" fmla="*/ 1691 w 500599"/>
              <a:gd name="connsiteY60" fmla="*/ 321995 h 502289"/>
              <a:gd name="connsiteX61" fmla="*/ 0 w 500599"/>
              <a:gd name="connsiteY61" fmla="*/ 306783 h 502289"/>
              <a:gd name="connsiteX62" fmla="*/ 6621 w 500599"/>
              <a:gd name="connsiteY62" fmla="*/ 280584 h 502289"/>
              <a:gd name="connsiteX63" fmla="*/ 22537 w 500599"/>
              <a:gd name="connsiteY63" fmla="*/ 261428 h 502289"/>
              <a:gd name="connsiteX64" fmla="*/ 41130 w 500599"/>
              <a:gd name="connsiteY64" fmla="*/ 248046 h 502289"/>
              <a:gd name="connsiteX65" fmla="*/ 57047 w 500599"/>
              <a:gd name="connsiteY65" fmla="*/ 235792 h 502289"/>
              <a:gd name="connsiteX66" fmla="*/ 63666 w 500599"/>
              <a:gd name="connsiteY66" fmla="*/ 223115 h 502289"/>
              <a:gd name="connsiteX67" fmla="*/ 59581 w 500599"/>
              <a:gd name="connsiteY67" fmla="*/ 212269 h 502289"/>
              <a:gd name="connsiteX68" fmla="*/ 48454 w 500599"/>
              <a:gd name="connsiteY68" fmla="*/ 208466 h 502289"/>
              <a:gd name="connsiteX69" fmla="*/ 25636 w 500599"/>
              <a:gd name="connsiteY69" fmla="*/ 224805 h 502289"/>
              <a:gd name="connsiteX70" fmla="*/ 1691 w 500599"/>
              <a:gd name="connsiteY70" fmla="*/ 208184 h 502289"/>
              <a:gd name="connsiteX71" fmla="*/ 21832 w 500599"/>
              <a:gd name="connsiteY71" fmla="*/ 185788 h 502289"/>
              <a:gd name="connsiteX72" fmla="*/ 51553 w 500599"/>
              <a:gd name="connsiteY72" fmla="*/ 177760 h 502289"/>
              <a:gd name="connsiteX73" fmla="*/ 149024 w 500599"/>
              <a:gd name="connsiteY73" fmla="*/ 69582 h 502289"/>
              <a:gd name="connsiteX74" fmla="*/ 491583 w 500599"/>
              <a:gd name="connsiteY74" fmla="*/ 69582 h 502289"/>
              <a:gd name="connsiteX75" fmla="*/ 497922 w 500599"/>
              <a:gd name="connsiteY75" fmla="*/ 72258 h 502289"/>
              <a:gd name="connsiteX76" fmla="*/ 500599 w 500599"/>
              <a:gd name="connsiteY76" fmla="*/ 78597 h 502289"/>
              <a:gd name="connsiteX77" fmla="*/ 500599 w 500599"/>
              <a:gd name="connsiteY77" fmla="*/ 132685 h 502289"/>
              <a:gd name="connsiteX78" fmla="*/ 497922 w 500599"/>
              <a:gd name="connsiteY78" fmla="*/ 139024 h 502289"/>
              <a:gd name="connsiteX79" fmla="*/ 491583 w 500599"/>
              <a:gd name="connsiteY79" fmla="*/ 141700 h 502289"/>
              <a:gd name="connsiteX80" fmla="*/ 149024 w 500599"/>
              <a:gd name="connsiteY80" fmla="*/ 141700 h 502289"/>
              <a:gd name="connsiteX81" fmla="*/ 142686 w 500599"/>
              <a:gd name="connsiteY81" fmla="*/ 139024 h 502289"/>
              <a:gd name="connsiteX82" fmla="*/ 140009 w 500599"/>
              <a:gd name="connsiteY82" fmla="*/ 132685 h 502289"/>
              <a:gd name="connsiteX83" fmla="*/ 140009 w 500599"/>
              <a:gd name="connsiteY83" fmla="*/ 78597 h 502289"/>
              <a:gd name="connsiteX84" fmla="*/ 142686 w 500599"/>
              <a:gd name="connsiteY84" fmla="*/ 72258 h 502289"/>
              <a:gd name="connsiteX85" fmla="*/ 149024 w 500599"/>
              <a:gd name="connsiteY85" fmla="*/ 69582 h 502289"/>
              <a:gd name="connsiteX86" fmla="*/ 43665 w 500599"/>
              <a:gd name="connsiteY86" fmla="*/ 0 h 502289"/>
              <a:gd name="connsiteX87" fmla="*/ 73526 w 500599"/>
              <a:gd name="connsiteY87" fmla="*/ 0 h 502289"/>
              <a:gd name="connsiteX88" fmla="*/ 73526 w 500599"/>
              <a:gd name="connsiteY88" fmla="*/ 113810 h 502289"/>
              <a:gd name="connsiteX89" fmla="*/ 103951 w 500599"/>
              <a:gd name="connsiteY89" fmla="*/ 113810 h 502289"/>
              <a:gd name="connsiteX90" fmla="*/ 103951 w 500599"/>
              <a:gd name="connsiteY90" fmla="*/ 141700 h 502289"/>
              <a:gd name="connsiteX91" fmla="*/ 9579 w 500599"/>
              <a:gd name="connsiteY91" fmla="*/ 141700 h 502289"/>
              <a:gd name="connsiteX92" fmla="*/ 9579 w 500599"/>
              <a:gd name="connsiteY92" fmla="*/ 113810 h 502289"/>
              <a:gd name="connsiteX93" fmla="*/ 39721 w 500599"/>
              <a:gd name="connsiteY93" fmla="*/ 113810 h 502289"/>
              <a:gd name="connsiteX94" fmla="*/ 39862 w 500599"/>
              <a:gd name="connsiteY94" fmla="*/ 79442 h 502289"/>
              <a:gd name="connsiteX95" fmla="*/ 40002 w 500599"/>
              <a:gd name="connsiteY95" fmla="*/ 45355 h 502289"/>
              <a:gd name="connsiteX96" fmla="*/ 40002 w 500599"/>
              <a:gd name="connsiteY96" fmla="*/ 41974 h 502289"/>
              <a:gd name="connsiteX97" fmla="*/ 39440 w 500599"/>
              <a:gd name="connsiteY97" fmla="*/ 41974 h 502289"/>
              <a:gd name="connsiteX98" fmla="*/ 25354 w 500599"/>
              <a:gd name="connsiteY98" fmla="*/ 57187 h 502289"/>
              <a:gd name="connsiteX99" fmla="*/ 5352 w 500599"/>
              <a:gd name="connsiteY99" fmla="*/ 35777 h 5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00599" h="502289">
                <a:moveTo>
                  <a:pt x="149024" y="358053"/>
                </a:moveTo>
                <a:lnTo>
                  <a:pt x="491583" y="358053"/>
                </a:lnTo>
                <a:cubicBezTo>
                  <a:pt x="494026" y="358053"/>
                  <a:pt x="496139" y="358945"/>
                  <a:pt x="497922" y="360729"/>
                </a:cubicBezTo>
                <a:cubicBezTo>
                  <a:pt x="499707" y="362514"/>
                  <a:pt x="500599" y="364626"/>
                  <a:pt x="500599" y="367068"/>
                </a:cubicBezTo>
                <a:lnTo>
                  <a:pt x="500599" y="421156"/>
                </a:lnTo>
                <a:cubicBezTo>
                  <a:pt x="500599" y="423598"/>
                  <a:pt x="499707" y="425711"/>
                  <a:pt x="497922" y="427495"/>
                </a:cubicBezTo>
                <a:cubicBezTo>
                  <a:pt x="496139" y="429279"/>
                  <a:pt x="494026" y="430171"/>
                  <a:pt x="491583" y="430171"/>
                </a:cubicBezTo>
                <a:lnTo>
                  <a:pt x="149024" y="430171"/>
                </a:lnTo>
                <a:cubicBezTo>
                  <a:pt x="146583" y="430171"/>
                  <a:pt x="144471" y="429279"/>
                  <a:pt x="142686" y="427495"/>
                </a:cubicBezTo>
                <a:cubicBezTo>
                  <a:pt x="140901" y="425711"/>
                  <a:pt x="140009" y="423598"/>
                  <a:pt x="140009" y="421156"/>
                </a:cubicBezTo>
                <a:lnTo>
                  <a:pt x="140009" y="367068"/>
                </a:lnTo>
                <a:cubicBezTo>
                  <a:pt x="140009" y="364439"/>
                  <a:pt x="140854" y="362279"/>
                  <a:pt x="142544" y="360589"/>
                </a:cubicBezTo>
                <a:cubicBezTo>
                  <a:pt x="144234" y="358898"/>
                  <a:pt x="146395" y="358053"/>
                  <a:pt x="149024" y="358053"/>
                </a:cubicBezTo>
                <a:close/>
                <a:moveTo>
                  <a:pt x="4788" y="358053"/>
                </a:moveTo>
                <a:lnTo>
                  <a:pt x="98598" y="358053"/>
                </a:lnTo>
                <a:lnTo>
                  <a:pt x="98598" y="382844"/>
                </a:lnTo>
                <a:lnTo>
                  <a:pt x="71835" y="415241"/>
                </a:lnTo>
                <a:cubicBezTo>
                  <a:pt x="81413" y="417494"/>
                  <a:pt x="89019" y="422095"/>
                  <a:pt x="94654" y="429044"/>
                </a:cubicBezTo>
                <a:cubicBezTo>
                  <a:pt x="100288" y="435993"/>
                  <a:pt x="103104" y="444257"/>
                  <a:pt x="103104" y="453835"/>
                </a:cubicBezTo>
                <a:cubicBezTo>
                  <a:pt x="103104" y="468859"/>
                  <a:pt x="97988" y="480691"/>
                  <a:pt x="87752" y="489330"/>
                </a:cubicBezTo>
                <a:cubicBezTo>
                  <a:pt x="77516" y="497969"/>
                  <a:pt x="64793" y="502289"/>
                  <a:pt x="49580" y="502289"/>
                </a:cubicBezTo>
                <a:cubicBezTo>
                  <a:pt x="29673" y="502289"/>
                  <a:pt x="13522" y="496091"/>
                  <a:pt x="1126" y="483696"/>
                </a:cubicBezTo>
                <a:lnTo>
                  <a:pt x="17183" y="458906"/>
                </a:lnTo>
                <a:cubicBezTo>
                  <a:pt x="26386" y="467357"/>
                  <a:pt x="36340" y="471582"/>
                  <a:pt x="47045" y="471582"/>
                </a:cubicBezTo>
                <a:cubicBezTo>
                  <a:pt x="52491" y="471582"/>
                  <a:pt x="57234" y="470221"/>
                  <a:pt x="61271" y="467498"/>
                </a:cubicBezTo>
                <a:cubicBezTo>
                  <a:pt x="65309" y="464775"/>
                  <a:pt x="67328" y="460784"/>
                  <a:pt x="67328" y="455525"/>
                </a:cubicBezTo>
                <a:cubicBezTo>
                  <a:pt x="67328" y="443505"/>
                  <a:pt x="57468" y="438247"/>
                  <a:pt x="37748" y="439749"/>
                </a:cubicBezTo>
                <a:lnTo>
                  <a:pt x="30424" y="423974"/>
                </a:lnTo>
                <a:cubicBezTo>
                  <a:pt x="31927" y="422095"/>
                  <a:pt x="34978" y="418011"/>
                  <a:pt x="39579" y="411719"/>
                </a:cubicBezTo>
                <a:cubicBezTo>
                  <a:pt x="44181" y="405428"/>
                  <a:pt x="48172" y="400357"/>
                  <a:pt x="51552" y="396507"/>
                </a:cubicBezTo>
                <a:cubicBezTo>
                  <a:pt x="54933" y="392657"/>
                  <a:pt x="58407" y="389041"/>
                  <a:pt x="61976" y="385661"/>
                </a:cubicBezTo>
                <a:lnTo>
                  <a:pt x="61976" y="385379"/>
                </a:lnTo>
                <a:cubicBezTo>
                  <a:pt x="58971" y="385379"/>
                  <a:pt x="54417" y="385473"/>
                  <a:pt x="48312" y="385661"/>
                </a:cubicBezTo>
                <a:cubicBezTo>
                  <a:pt x="42209" y="385849"/>
                  <a:pt x="37655" y="385943"/>
                  <a:pt x="34649" y="385943"/>
                </a:cubicBezTo>
                <a:lnTo>
                  <a:pt x="34649" y="400873"/>
                </a:lnTo>
                <a:lnTo>
                  <a:pt x="4788" y="400873"/>
                </a:lnTo>
                <a:close/>
                <a:moveTo>
                  <a:pt x="149024" y="213819"/>
                </a:moveTo>
                <a:lnTo>
                  <a:pt x="491583" y="213819"/>
                </a:lnTo>
                <a:cubicBezTo>
                  <a:pt x="494026" y="213819"/>
                  <a:pt x="496139" y="214711"/>
                  <a:pt x="497922" y="216495"/>
                </a:cubicBezTo>
                <a:cubicBezTo>
                  <a:pt x="499707" y="218279"/>
                  <a:pt x="500599" y="220392"/>
                  <a:pt x="500599" y="222833"/>
                </a:cubicBezTo>
                <a:lnTo>
                  <a:pt x="500599" y="276922"/>
                </a:lnTo>
                <a:cubicBezTo>
                  <a:pt x="500599" y="279363"/>
                  <a:pt x="499707" y="281476"/>
                  <a:pt x="497922" y="283260"/>
                </a:cubicBezTo>
                <a:cubicBezTo>
                  <a:pt x="496139" y="285044"/>
                  <a:pt x="494026" y="285936"/>
                  <a:pt x="491583" y="285936"/>
                </a:cubicBezTo>
                <a:lnTo>
                  <a:pt x="149024" y="285936"/>
                </a:lnTo>
                <a:cubicBezTo>
                  <a:pt x="146583" y="285936"/>
                  <a:pt x="144471" y="285044"/>
                  <a:pt x="142686" y="283260"/>
                </a:cubicBezTo>
                <a:cubicBezTo>
                  <a:pt x="140901" y="281476"/>
                  <a:pt x="140009" y="279363"/>
                  <a:pt x="140009" y="276922"/>
                </a:cubicBezTo>
                <a:lnTo>
                  <a:pt x="140009" y="222833"/>
                </a:lnTo>
                <a:cubicBezTo>
                  <a:pt x="140009" y="220204"/>
                  <a:pt x="140854" y="218044"/>
                  <a:pt x="142544" y="216354"/>
                </a:cubicBezTo>
                <a:cubicBezTo>
                  <a:pt x="144234" y="214664"/>
                  <a:pt x="146395" y="213819"/>
                  <a:pt x="149024" y="213819"/>
                </a:cubicBezTo>
                <a:close/>
                <a:moveTo>
                  <a:pt x="51553" y="177760"/>
                </a:moveTo>
                <a:cubicBezTo>
                  <a:pt x="65264" y="177760"/>
                  <a:pt x="76813" y="181657"/>
                  <a:pt x="86203" y="189451"/>
                </a:cubicBezTo>
                <a:cubicBezTo>
                  <a:pt x="95594" y="197245"/>
                  <a:pt x="100289" y="207809"/>
                  <a:pt x="100289" y="221143"/>
                </a:cubicBezTo>
                <a:cubicBezTo>
                  <a:pt x="100289" y="230533"/>
                  <a:pt x="97096" y="239126"/>
                  <a:pt x="90711" y="246920"/>
                </a:cubicBezTo>
                <a:cubicBezTo>
                  <a:pt x="84326" y="254714"/>
                  <a:pt x="77284" y="260770"/>
                  <a:pt x="69582" y="265090"/>
                </a:cubicBezTo>
                <a:cubicBezTo>
                  <a:pt x="61882" y="269409"/>
                  <a:pt x="54792" y="274152"/>
                  <a:pt x="48313" y="279316"/>
                </a:cubicBezTo>
                <a:cubicBezTo>
                  <a:pt x="41834" y="284481"/>
                  <a:pt x="38501" y="289411"/>
                  <a:pt x="38313" y="294106"/>
                </a:cubicBezTo>
                <a:lnTo>
                  <a:pt x="74090" y="294106"/>
                </a:lnTo>
                <a:lnTo>
                  <a:pt x="74090" y="277203"/>
                </a:lnTo>
                <a:lnTo>
                  <a:pt x="103669" y="277203"/>
                </a:lnTo>
                <a:lnTo>
                  <a:pt x="103669" y="321995"/>
                </a:lnTo>
                <a:lnTo>
                  <a:pt x="1691" y="321995"/>
                </a:lnTo>
                <a:cubicBezTo>
                  <a:pt x="563" y="315234"/>
                  <a:pt x="0" y="310163"/>
                  <a:pt x="0" y="306783"/>
                </a:cubicBezTo>
                <a:cubicBezTo>
                  <a:pt x="0" y="297205"/>
                  <a:pt x="2207" y="288472"/>
                  <a:pt x="6621" y="280584"/>
                </a:cubicBezTo>
                <a:cubicBezTo>
                  <a:pt x="11034" y="272696"/>
                  <a:pt x="16339" y="266311"/>
                  <a:pt x="22537" y="261428"/>
                </a:cubicBezTo>
                <a:cubicBezTo>
                  <a:pt x="28734" y="256545"/>
                  <a:pt x="34932" y="252084"/>
                  <a:pt x="41130" y="248046"/>
                </a:cubicBezTo>
                <a:cubicBezTo>
                  <a:pt x="47327" y="244009"/>
                  <a:pt x="52634" y="239924"/>
                  <a:pt x="57047" y="235792"/>
                </a:cubicBezTo>
                <a:cubicBezTo>
                  <a:pt x="61460" y="231660"/>
                  <a:pt x="63666" y="227435"/>
                  <a:pt x="63666" y="223115"/>
                </a:cubicBezTo>
                <a:cubicBezTo>
                  <a:pt x="63666" y="218420"/>
                  <a:pt x="62306" y="214805"/>
                  <a:pt x="59581" y="212269"/>
                </a:cubicBezTo>
                <a:cubicBezTo>
                  <a:pt x="56859" y="209734"/>
                  <a:pt x="53149" y="208466"/>
                  <a:pt x="48454" y="208466"/>
                </a:cubicBezTo>
                <a:cubicBezTo>
                  <a:pt x="39816" y="208466"/>
                  <a:pt x="32210" y="213913"/>
                  <a:pt x="25636" y="224805"/>
                </a:cubicBezTo>
                <a:lnTo>
                  <a:pt x="1691" y="208184"/>
                </a:lnTo>
                <a:cubicBezTo>
                  <a:pt x="6197" y="198606"/>
                  <a:pt x="12912" y="191141"/>
                  <a:pt x="21832" y="185788"/>
                </a:cubicBezTo>
                <a:cubicBezTo>
                  <a:pt x="30754" y="180436"/>
                  <a:pt x="40660" y="177760"/>
                  <a:pt x="51553" y="177760"/>
                </a:cubicBezTo>
                <a:close/>
                <a:moveTo>
                  <a:pt x="149024" y="69582"/>
                </a:moveTo>
                <a:lnTo>
                  <a:pt x="491583" y="69582"/>
                </a:lnTo>
                <a:cubicBezTo>
                  <a:pt x="494026" y="69582"/>
                  <a:pt x="496139" y="70474"/>
                  <a:pt x="497922" y="72258"/>
                </a:cubicBezTo>
                <a:cubicBezTo>
                  <a:pt x="499707" y="74042"/>
                  <a:pt x="500599" y="76155"/>
                  <a:pt x="500599" y="78597"/>
                </a:cubicBezTo>
                <a:lnTo>
                  <a:pt x="500599" y="132685"/>
                </a:lnTo>
                <a:cubicBezTo>
                  <a:pt x="500599" y="135127"/>
                  <a:pt x="499707" y="137239"/>
                  <a:pt x="497922" y="139024"/>
                </a:cubicBezTo>
                <a:cubicBezTo>
                  <a:pt x="496139" y="140808"/>
                  <a:pt x="494026" y="141700"/>
                  <a:pt x="491583" y="141700"/>
                </a:cubicBezTo>
                <a:lnTo>
                  <a:pt x="149024" y="141700"/>
                </a:lnTo>
                <a:cubicBezTo>
                  <a:pt x="146583" y="141700"/>
                  <a:pt x="144471" y="140808"/>
                  <a:pt x="142686" y="139024"/>
                </a:cubicBezTo>
                <a:cubicBezTo>
                  <a:pt x="140901" y="137239"/>
                  <a:pt x="140009" y="135127"/>
                  <a:pt x="140009" y="132685"/>
                </a:cubicBezTo>
                <a:lnTo>
                  <a:pt x="140009" y="78597"/>
                </a:lnTo>
                <a:cubicBezTo>
                  <a:pt x="140009" y="76155"/>
                  <a:pt x="140901" y="74042"/>
                  <a:pt x="142686" y="72258"/>
                </a:cubicBezTo>
                <a:cubicBezTo>
                  <a:pt x="144471" y="70474"/>
                  <a:pt x="146583" y="69582"/>
                  <a:pt x="149024" y="69582"/>
                </a:cubicBezTo>
                <a:close/>
                <a:moveTo>
                  <a:pt x="43665" y="0"/>
                </a:moveTo>
                <a:lnTo>
                  <a:pt x="73526" y="0"/>
                </a:lnTo>
                <a:lnTo>
                  <a:pt x="73526" y="113810"/>
                </a:lnTo>
                <a:lnTo>
                  <a:pt x="103951" y="113810"/>
                </a:lnTo>
                <a:lnTo>
                  <a:pt x="103951" y="141700"/>
                </a:lnTo>
                <a:lnTo>
                  <a:pt x="9579" y="141700"/>
                </a:lnTo>
                <a:lnTo>
                  <a:pt x="9579" y="113810"/>
                </a:lnTo>
                <a:lnTo>
                  <a:pt x="39721" y="113810"/>
                </a:lnTo>
                <a:cubicBezTo>
                  <a:pt x="39721" y="106110"/>
                  <a:pt x="39769" y="94654"/>
                  <a:pt x="39862" y="79442"/>
                </a:cubicBezTo>
                <a:cubicBezTo>
                  <a:pt x="39957" y="64229"/>
                  <a:pt x="40002" y="52867"/>
                  <a:pt x="40002" y="45355"/>
                </a:cubicBezTo>
                <a:lnTo>
                  <a:pt x="40002" y="41974"/>
                </a:lnTo>
                <a:lnTo>
                  <a:pt x="39440" y="41974"/>
                </a:lnTo>
                <a:cubicBezTo>
                  <a:pt x="37937" y="45167"/>
                  <a:pt x="33242" y="50238"/>
                  <a:pt x="25354" y="57187"/>
                </a:cubicBezTo>
                <a:lnTo>
                  <a:pt x="5352" y="3577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9399157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Quotable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suasive Speech Outline_SL_v5" id="{5581881B-4813-400F-8DBA-5A98066FCECE}" vid="{804D9012-1EE1-49D9-B1AB-A146B02984B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1621</Words>
  <Application>Microsoft Office PowerPoint</Application>
  <PresentationFormat>Ecrã Panorâmico</PresentationFormat>
  <Paragraphs>199</Paragraphs>
  <Slides>17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Cambria Math</vt:lpstr>
      <vt:lpstr>Century Gothic</vt:lpstr>
      <vt:lpstr>Segoe UI</vt:lpstr>
      <vt:lpstr>Segoe UI Light</vt:lpstr>
      <vt:lpstr>Times New Roman</vt:lpstr>
      <vt:lpstr>Wingdings</vt:lpstr>
      <vt:lpstr>Wingdings 2</vt:lpstr>
      <vt:lpstr>WelcomeDoc</vt:lpstr>
      <vt:lpstr>Quotable</vt:lpstr>
      <vt:lpstr>Performance Exportadora </vt:lpstr>
      <vt:lpstr>Análise Constant Market Share (1/3)</vt:lpstr>
      <vt:lpstr>Análise Constant Market Share (2/3)</vt:lpstr>
      <vt:lpstr>Análise Constant Market Share (3/3)</vt:lpstr>
      <vt:lpstr>Alguns exemplos…</vt:lpstr>
      <vt:lpstr>   CMS para Portugal em relação à UE15 entre 1999 e 2014 </vt:lpstr>
      <vt:lpstr>Apresentação do PowerPoint</vt:lpstr>
      <vt:lpstr>Metodologia</vt:lpstr>
      <vt:lpstr>Base de dados</vt:lpstr>
      <vt:lpstr>Índice das Vantagens Comparativas Reveladas (IVCR)</vt:lpstr>
      <vt:lpstr>Índice de Orientação Geográfica (IOG)</vt:lpstr>
      <vt:lpstr>Índice de Complementaridade do Comércio (ICC)</vt:lpstr>
      <vt:lpstr>Cruzamento do IOG e ICC – As 4 situações possíveis</vt:lpstr>
      <vt:lpstr>O que determina a capacidade exportadora da ASEAN na UE (1/2) Avaliação geral</vt:lpstr>
      <vt:lpstr>O que determina a capacidade exportadora da ASEAN na UE (2/2) A contribuição dos diferentes setores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Tiago Nobre Exago</dc:creator>
  <cp:keywords/>
  <cp:lastModifiedBy>Maria Paula Fontoura</cp:lastModifiedBy>
  <cp:revision>245</cp:revision>
  <dcterms:created xsi:type="dcterms:W3CDTF">2018-10-30T13:58:05Z</dcterms:created>
  <dcterms:modified xsi:type="dcterms:W3CDTF">2020-03-14T13:11:12Z</dcterms:modified>
  <cp:version/>
</cp:coreProperties>
</file>